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7" r:id="rId2"/>
    <p:sldId id="352" r:id="rId3"/>
    <p:sldId id="353" r:id="rId4"/>
    <p:sldId id="260" r:id="rId5"/>
    <p:sldId id="262" r:id="rId6"/>
    <p:sldId id="261" r:id="rId7"/>
    <p:sldId id="258" r:id="rId8"/>
    <p:sldId id="259" r:id="rId9"/>
    <p:sldId id="269" r:id="rId10"/>
    <p:sldId id="263" r:id="rId11"/>
    <p:sldId id="339" r:id="rId12"/>
    <p:sldId id="264" r:id="rId13"/>
    <p:sldId id="265" r:id="rId14"/>
    <p:sldId id="266" r:id="rId15"/>
    <p:sldId id="267" r:id="rId16"/>
    <p:sldId id="268" r:id="rId17"/>
    <p:sldId id="270" r:id="rId18"/>
    <p:sldId id="340" r:id="rId19"/>
    <p:sldId id="354" r:id="rId20"/>
    <p:sldId id="355" r:id="rId21"/>
    <p:sldId id="356" r:id="rId22"/>
    <p:sldId id="357" r:id="rId23"/>
    <p:sldId id="275" r:id="rId24"/>
    <p:sldId id="276" r:id="rId25"/>
    <p:sldId id="277" r:id="rId26"/>
    <p:sldId id="278" r:id="rId27"/>
    <p:sldId id="279" r:id="rId28"/>
    <p:sldId id="341" r:id="rId29"/>
    <p:sldId id="280" r:id="rId30"/>
    <p:sldId id="281" r:id="rId31"/>
    <p:sldId id="283" r:id="rId32"/>
    <p:sldId id="284" r:id="rId33"/>
    <p:sldId id="285" r:id="rId34"/>
    <p:sldId id="282" r:id="rId35"/>
    <p:sldId id="286" r:id="rId36"/>
    <p:sldId id="290" r:id="rId37"/>
    <p:sldId id="342" r:id="rId38"/>
    <p:sldId id="291" r:id="rId39"/>
    <p:sldId id="292" r:id="rId40"/>
    <p:sldId id="297" r:id="rId41"/>
    <p:sldId id="298" r:id="rId42"/>
    <p:sldId id="300" r:id="rId43"/>
    <p:sldId id="301" r:id="rId44"/>
    <p:sldId id="302" r:id="rId45"/>
    <p:sldId id="303" r:id="rId46"/>
    <p:sldId id="304" r:id="rId47"/>
    <p:sldId id="305" r:id="rId48"/>
    <p:sldId id="343" r:id="rId49"/>
    <p:sldId id="306" r:id="rId50"/>
    <p:sldId id="307" r:id="rId51"/>
    <p:sldId id="308" r:id="rId52"/>
    <p:sldId id="309" r:id="rId53"/>
    <p:sldId id="310" r:id="rId54"/>
    <p:sldId id="311" r:id="rId55"/>
    <p:sldId id="312" r:id="rId56"/>
    <p:sldId id="313" r:id="rId57"/>
    <p:sldId id="344" r:id="rId58"/>
    <p:sldId id="314" r:id="rId59"/>
    <p:sldId id="315" r:id="rId60"/>
    <p:sldId id="316" r:id="rId61"/>
    <p:sldId id="317" r:id="rId62"/>
    <p:sldId id="318" r:id="rId63"/>
    <p:sldId id="319" r:id="rId64"/>
    <p:sldId id="320" r:id="rId65"/>
    <p:sldId id="321" r:id="rId66"/>
    <p:sldId id="345" r:id="rId67"/>
    <p:sldId id="322" r:id="rId68"/>
    <p:sldId id="323" r:id="rId69"/>
    <p:sldId id="324" r:id="rId70"/>
    <p:sldId id="325" r:id="rId71"/>
    <p:sldId id="326" r:id="rId72"/>
    <p:sldId id="327" r:id="rId73"/>
    <p:sldId id="328" r:id="rId74"/>
    <p:sldId id="336" r:id="rId75"/>
    <p:sldId id="32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760" autoAdjust="0"/>
  </p:normalViewPr>
  <p:slideViewPr>
    <p:cSldViewPr snapToGrid="0">
      <p:cViewPr varScale="1">
        <p:scale>
          <a:sx n="48" d="100"/>
          <a:sy n="48" d="100"/>
        </p:scale>
        <p:origin x="67" y="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1077B-96A3-47A7-ABD3-9D57EFE927A2}"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C34E1-F36A-48B1-8550-65E47ADE10D2}" type="slidenum">
              <a:rPr lang="en-US" smtClean="0"/>
              <a:t>‹#›</a:t>
            </a:fld>
            <a:endParaRPr lang="en-US"/>
          </a:p>
        </p:txBody>
      </p:sp>
    </p:spTree>
    <p:extLst>
      <p:ext uri="{BB962C8B-B14F-4D97-AF65-F5344CB8AC3E}">
        <p14:creationId xmlns:p14="http://schemas.microsoft.com/office/powerpoint/2010/main" val="161366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NAD 2023 Standard EM1 (Magnetic Fields), EM2 (Induced Magnetic Fields), and EM3 (Induced Currents)</a:t>
            </a:r>
          </a:p>
          <a:p>
            <a:endParaRPr lang="en-US" dirty="0"/>
          </a:p>
          <a:p>
            <a:endParaRPr lang="en-US" dirty="0"/>
          </a:p>
        </p:txBody>
      </p:sp>
      <p:sp>
        <p:nvSpPr>
          <p:cNvPr id="4" name="Slide Number Placeholder 3"/>
          <p:cNvSpPr>
            <a:spLocks noGrp="1"/>
          </p:cNvSpPr>
          <p:nvPr>
            <p:ph type="sldNum" sz="quarter" idx="5"/>
          </p:nvPr>
        </p:nvSpPr>
        <p:spPr/>
        <p:txBody>
          <a:bodyPr/>
          <a:lstStyle/>
          <a:p>
            <a:fld id="{363C34E1-F36A-48B1-8550-65E47ADE10D2}" type="slidenum">
              <a:rPr lang="en-US" smtClean="0"/>
              <a:t>1</a:t>
            </a:fld>
            <a:endParaRPr lang="en-US"/>
          </a:p>
        </p:txBody>
      </p:sp>
    </p:spTree>
    <p:extLst>
      <p:ext uri="{BB962C8B-B14F-4D97-AF65-F5344CB8AC3E}">
        <p14:creationId xmlns:p14="http://schemas.microsoft.com/office/powerpoint/2010/main" val="342180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26EB7-10E2-4984-A28D-2C23C49518D8}" type="slidenum">
              <a:rPr lang="en-US" smtClean="0"/>
              <a:pPr/>
              <a:t>13</a:t>
            </a:fld>
            <a:endParaRPr lang="en-US"/>
          </a:p>
        </p:txBody>
      </p:sp>
    </p:spTree>
    <p:extLst>
      <p:ext uri="{BB962C8B-B14F-4D97-AF65-F5344CB8AC3E}">
        <p14:creationId xmlns:p14="http://schemas.microsoft.com/office/powerpoint/2010/main" val="125607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26EB7-10E2-4984-A28D-2C23C49518D8}" type="slidenum">
              <a:rPr lang="en-US" smtClean="0"/>
              <a:pPr/>
              <a:t>14</a:t>
            </a:fld>
            <a:endParaRPr lang="en-US"/>
          </a:p>
        </p:txBody>
      </p:sp>
    </p:spTree>
    <p:extLst>
      <p:ext uri="{BB962C8B-B14F-4D97-AF65-F5344CB8AC3E}">
        <p14:creationId xmlns:p14="http://schemas.microsoft.com/office/powerpoint/2010/main" val="383437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Bubble chamber</a:t>
            </a:r>
            <a:r>
              <a:rPr lang="en-US" baseline="0" dirty="0"/>
              <a:t> can be used to determine relative mass to speed and charge ratios of particles.</a:t>
            </a:r>
          </a:p>
          <a:p>
            <a:r>
              <a:rPr lang="en-US" baseline="0" dirty="0"/>
              <a:t>Mass spectrometer determines relative quantities of various masses in a substance by taking very small particles of the substance and charging them.  The charged particles are sent through a uniform magnetic field.  The radius of their path tells you their mass.</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228600" indent="-228600">
                  <a:buAutoNum type="arabicParenR"/>
                </a:pPr>
                <a:r>
                  <a:rPr lang="en-US" dirty="0"/>
                  <a:t>RHR is for positive</a:t>
                </a:r>
                <a:r>
                  <a:rPr lang="en-US" baseline="0" dirty="0"/>
                  <a:t> charges.  Since this is negative it will turn the other way.</a:t>
                </a:r>
                <a:endParaRPr lang="en-US" dirty="0"/>
              </a:p>
              <a:p>
                <a:pPr marL="228600" indent="-228600">
                  <a:buAutoNum type="arabicParenR"/>
                </a:pPr>
                <a14:m>
                  <m:oMath xmlns:m="http://schemas.openxmlformats.org/officeDocument/2006/math">
                    <m:r>
                      <a:rPr lang="en-US" i="1" dirty="0" smtClean="0">
                        <a:latin typeface="Cambria Math"/>
                      </a:rPr>
                      <m:t>𝑟</m:t>
                    </m:r>
                    <m:r>
                      <a:rPr lang="en-US" i="1" dirty="0" smtClean="0">
                        <a:latin typeface="Cambria Math"/>
                      </a:rPr>
                      <m:t>=</m:t>
                    </m:r>
                    <m:f>
                      <m:fPr>
                        <m:ctrlPr>
                          <a:rPr lang="en-US" i="1" dirty="0" smtClean="0">
                            <a:latin typeface="Cambria Math" panose="02040503050406030204" pitchFamily="18" charset="0"/>
                          </a:rPr>
                        </m:ctrlPr>
                      </m:fPr>
                      <m:num>
                        <m:r>
                          <a:rPr lang="en-US" i="1" dirty="0" err="1" smtClean="0">
                            <a:latin typeface="Cambria Math"/>
                          </a:rPr>
                          <m:t>𝑚𝑣</m:t>
                        </m:r>
                      </m:num>
                      <m:den>
                        <m:r>
                          <a:rPr lang="en-US" i="1" dirty="0" err="1" smtClean="0">
                            <a:latin typeface="Cambria Math"/>
                          </a:rPr>
                          <m:t>𝑞𝐵</m:t>
                        </m:r>
                      </m:den>
                    </m:f>
                    <m:r>
                      <a:rPr lang="en-US" i="1" dirty="0" smtClean="0">
                        <a:latin typeface="Cambria Math"/>
                      </a:rPr>
                      <m:t> </m:t>
                    </m:r>
                    <m:r>
                      <a:rPr lang="en-US" i="1" dirty="0" smtClean="0">
                        <a:latin typeface="Cambria Math"/>
                        <a:sym typeface="Wingdings" pitchFamily="2" charset="2"/>
                      </a:rPr>
                      <m:t></m:t>
                    </m:r>
                    <m:r>
                      <a:rPr lang="en-US" i="1" baseline="0" dirty="0" smtClean="0">
                        <a:latin typeface="Cambria Math"/>
                        <a:sym typeface="Wingdings" pitchFamily="2" charset="2"/>
                      </a:rPr>
                      <m:t>2</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−10</m:t>
                        </m:r>
                      </m:sup>
                    </m:sSup>
                    <m:r>
                      <a:rPr lang="en-US" b="0" i="1" baseline="0" dirty="0" smtClean="0">
                        <a:latin typeface="Cambria Math"/>
                        <a:sym typeface="Wingdings" pitchFamily="2" charset="2"/>
                      </a:rPr>
                      <m:t> </m:t>
                    </m:r>
                    <m:r>
                      <a:rPr lang="en-US" i="1" baseline="0" dirty="0" smtClean="0">
                        <a:latin typeface="Cambria Math"/>
                        <a:sym typeface="Wingdings" pitchFamily="2" charset="2"/>
                      </a:rPr>
                      <m:t>𝑚</m:t>
                    </m:r>
                    <m:r>
                      <a:rPr lang="en-US" i="1" dirty="0" smtClean="0">
                        <a:latin typeface="Cambria Math"/>
                        <a:sym typeface="Wingdings" pitchFamily="2" charset="2"/>
                      </a:rPr>
                      <m:t>=</m:t>
                    </m:r>
                    <m:f>
                      <m:fPr>
                        <m:ctrlPr>
                          <a:rPr lang="en-US" i="1" dirty="0" smtClean="0">
                            <a:latin typeface="Cambria Math" panose="02040503050406030204" pitchFamily="18" charset="0"/>
                            <a:sym typeface="Wingdings" pitchFamily="2" charset="2"/>
                          </a:rPr>
                        </m:ctrlPr>
                      </m:fPr>
                      <m:num>
                        <m:d>
                          <m:dPr>
                            <m:ctrlPr>
                              <a:rPr lang="en-US" i="1" dirty="0" smtClean="0">
                                <a:latin typeface="Cambria Math" panose="02040503050406030204" pitchFamily="18" charset="0"/>
                                <a:sym typeface="Wingdings" pitchFamily="2" charset="2"/>
                              </a:rPr>
                            </m:ctrlPr>
                          </m:dPr>
                          <m:e>
                            <m:r>
                              <a:rPr lang="en-US" i="1" dirty="0" smtClean="0">
                                <a:latin typeface="Cambria Math"/>
                              </a:rPr>
                              <m:t>9.11</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−31</m:t>
                                </m:r>
                              </m:sup>
                            </m:sSup>
                            <m:r>
                              <a:rPr lang="en-US" i="1" dirty="0" smtClean="0">
                                <a:latin typeface="Cambria Math"/>
                              </a:rPr>
                              <m:t> </m:t>
                            </m:r>
                            <m:r>
                              <a:rPr lang="en-US" i="1" dirty="0" smtClean="0">
                                <a:latin typeface="Cambria Math"/>
                              </a:rPr>
                              <m:t>𝑘𝑔</m:t>
                            </m:r>
                          </m:e>
                        </m:d>
                        <m:r>
                          <a:rPr lang="en-US" i="1" dirty="0" smtClean="0">
                            <a:latin typeface="Cambria Math"/>
                          </a:rPr>
                          <m:t>𝑣</m:t>
                        </m:r>
                      </m:num>
                      <m:den>
                        <m:d>
                          <m:dPr>
                            <m:ctrlPr>
                              <a:rPr lang="en-US" i="1" dirty="0" smtClean="0">
                                <a:latin typeface="Cambria Math" panose="02040503050406030204" pitchFamily="18" charset="0"/>
                              </a:rPr>
                            </m:ctrlPr>
                          </m:dPr>
                          <m:e>
                            <m:r>
                              <a:rPr lang="en-US" i="1" dirty="0" smtClean="0">
                                <a:latin typeface="Cambria Math"/>
                              </a:rPr>
                              <m:t>1.6</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−19</m:t>
                                </m:r>
                              </m:sup>
                            </m:sSup>
                            <m:r>
                              <a:rPr lang="en-US" i="1" dirty="0" smtClean="0">
                                <a:latin typeface="Cambria Math"/>
                              </a:rPr>
                              <m:t> </m:t>
                            </m:r>
                            <m:r>
                              <a:rPr lang="en-US" i="1" dirty="0" smtClean="0">
                                <a:latin typeface="Cambria Math"/>
                              </a:rPr>
                              <m:t>𝐶</m:t>
                            </m:r>
                          </m:e>
                        </m:d>
                        <m:d>
                          <m:dPr>
                            <m:ctrlPr>
                              <a:rPr lang="en-US" b="0" i="1" dirty="0" smtClean="0">
                                <a:latin typeface="Cambria Math" panose="02040503050406030204" pitchFamily="18" charset="0"/>
                              </a:rPr>
                            </m:ctrlPr>
                          </m:dPr>
                          <m:e>
                            <m:r>
                              <a:rPr lang="en-US" i="1" dirty="0" smtClean="0">
                                <a:latin typeface="Cambria Math"/>
                              </a:rPr>
                              <m:t>3 </m:t>
                            </m:r>
                            <m:r>
                              <a:rPr lang="en-US" i="1" dirty="0" smtClean="0">
                                <a:latin typeface="Cambria Math"/>
                              </a:rPr>
                              <m:t>𝑇</m:t>
                            </m:r>
                          </m:e>
                        </m:d>
                      </m:den>
                    </m:f>
                    <m:r>
                      <a:rPr lang="en-US" i="1" dirty="0" smtClean="0">
                        <a:latin typeface="Cambria Math"/>
                      </a:rPr>
                      <m:t> </m:t>
                    </m:r>
                    <m:r>
                      <a:rPr lang="en-US" i="1" dirty="0" smtClean="0">
                        <a:latin typeface="Cambria Math"/>
                        <a:sym typeface="Wingdings" pitchFamily="2" charset="2"/>
                      </a:rPr>
                      <m:t>9.6</m:t>
                    </m:r>
                    <m:r>
                      <a:rPr lang="en-US" b="0" i="1" dirty="0" smtClean="0">
                        <a:latin typeface="Cambria Math"/>
                        <a:sym typeface="Wingdings" pitchFamily="2" charset="2"/>
                      </a:rPr>
                      <m:t>×</m:t>
                    </m:r>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10</m:t>
                        </m:r>
                      </m:e>
                      <m:sup>
                        <m:r>
                          <a:rPr lang="en-US" b="0" i="1" dirty="0" smtClean="0">
                            <a:latin typeface="Cambria Math"/>
                            <a:sym typeface="Wingdings" pitchFamily="2" charset="2"/>
                          </a:rPr>
                          <m:t>−29</m:t>
                        </m:r>
                      </m:sup>
                    </m:sSup>
                    <m:r>
                      <a:rPr lang="en-US" i="1" baseline="0" dirty="0" smtClean="0">
                        <a:latin typeface="Cambria Math"/>
                        <a:sym typeface="Wingdings" pitchFamily="2" charset="2"/>
                      </a:rPr>
                      <m:t> </m:t>
                    </m:r>
                    <m:r>
                      <a:rPr lang="en-US" i="1" baseline="0" dirty="0" err="1" smtClean="0">
                        <a:latin typeface="Cambria Math"/>
                        <a:sym typeface="Wingdings" pitchFamily="2" charset="2"/>
                      </a:rPr>
                      <m:t>𝐶𝑇𝑚</m:t>
                    </m:r>
                    <m:r>
                      <a:rPr lang="en-US" i="1" baseline="0" dirty="0" smtClean="0">
                        <a:latin typeface="Cambria Math"/>
                        <a:sym typeface="Wingdings" pitchFamily="2" charset="2"/>
                      </a:rPr>
                      <m:t>=9.11</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−31</m:t>
                        </m:r>
                      </m:sup>
                    </m:sSup>
                    <m:r>
                      <a:rPr lang="en-US" b="0" i="1" baseline="0" dirty="0" smtClean="0">
                        <a:latin typeface="Cambria Math"/>
                        <a:sym typeface="Wingdings" pitchFamily="2" charset="2"/>
                      </a:rPr>
                      <m:t> </m:t>
                    </m:r>
                    <m:r>
                      <a:rPr lang="en-US" i="1" baseline="0" dirty="0" smtClean="0">
                        <a:latin typeface="Cambria Math"/>
                        <a:sym typeface="Wingdings" pitchFamily="2" charset="2"/>
                      </a:rPr>
                      <m:t>𝑘𝑔</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𝑣</m:t>
                        </m:r>
                      </m:e>
                    </m:d>
                    <m:r>
                      <a:rPr lang="en-US" i="1" baseline="0" dirty="0" smtClean="0">
                        <a:latin typeface="Cambria Math"/>
                        <a:sym typeface="Wingdings" pitchFamily="2" charset="2"/>
                      </a:rPr>
                      <m:t>  </m:t>
                    </m:r>
                    <m:r>
                      <a:rPr lang="en-US" i="1" baseline="0" dirty="0" smtClean="0">
                        <a:latin typeface="Cambria Math"/>
                        <a:sym typeface="Wingdings" pitchFamily="2" charset="2"/>
                      </a:rPr>
                      <m:t>𝑣</m:t>
                    </m:r>
                    <m:r>
                      <a:rPr lang="en-US" i="1" baseline="0" dirty="0" smtClean="0">
                        <a:latin typeface="Cambria Math"/>
                        <a:sym typeface="Wingdings" pitchFamily="2" charset="2"/>
                      </a:rPr>
                      <m:t>=105.4 </m:t>
                    </m:r>
                    <m:r>
                      <a:rPr lang="en-US" i="1" baseline="0" dirty="0" smtClean="0">
                        <a:latin typeface="Cambria Math"/>
                        <a:sym typeface="Wingdings" pitchFamily="2" charset="2"/>
                      </a:rPr>
                      <m:t>𝑚</m:t>
                    </m:r>
                    <m:r>
                      <a:rPr lang="en-US" i="1" baseline="0" dirty="0" smtClean="0">
                        <a:latin typeface="Cambria Math"/>
                        <a:sym typeface="Wingdings" pitchFamily="2" charset="2"/>
                      </a:rPr>
                      <m:t>/</m:t>
                    </m:r>
                    <m:r>
                      <a:rPr lang="en-US" i="1" baseline="0" dirty="0" smtClean="0">
                        <a:latin typeface="Cambria Math"/>
                        <a:sym typeface="Wingdings" pitchFamily="2" charset="2"/>
                      </a:rPr>
                      <m:t>𝑠</m:t>
                    </m:r>
                  </m:oMath>
                </a14:m>
                <a:endParaRPr lang="en-US" dirty="0"/>
              </a:p>
              <a:p>
                <a:pPr marL="228600" indent="-228600">
                  <a:buAutoNum type="arabicParenR"/>
                </a:pPr>
                <a14:m>
                  <m:oMath xmlns:m="http://schemas.openxmlformats.org/officeDocument/2006/math">
                    <m:r>
                      <a:rPr lang="en-US" i="1" dirty="0" smtClean="0">
                        <a:latin typeface="Cambria Math"/>
                      </a:rPr>
                      <m:t>𝐹</m:t>
                    </m:r>
                    <m:r>
                      <a:rPr lang="en-US" i="1" dirty="0" smtClean="0">
                        <a:latin typeface="Cambria Math"/>
                      </a:rPr>
                      <m:t>=</m:t>
                    </m:r>
                    <m:r>
                      <a:rPr lang="en-US" b="0" i="1" dirty="0" smtClean="0">
                        <a:latin typeface="Cambria Math"/>
                      </a:rPr>
                      <m:t>𝑞</m:t>
                    </m:r>
                    <m:r>
                      <a:rPr lang="en-US" i="1" baseline="0" dirty="0" smtClean="0">
                        <a:latin typeface="Cambria Math"/>
                      </a:rPr>
                      <m:t>𝑣</m:t>
                    </m:r>
                    <m:r>
                      <a:rPr lang="en-US" b="0" i="1" baseline="0" dirty="0" smtClean="0">
                        <a:latin typeface="Cambria Math"/>
                      </a:rPr>
                      <m:t>𝐵</m:t>
                    </m:r>
                    <m:func>
                      <m:funcPr>
                        <m:ctrlPr>
                          <a:rPr lang="en-US" b="0" i="1" baseline="0" dirty="0" smtClean="0">
                            <a:latin typeface="Cambria Math" panose="02040503050406030204" pitchFamily="18" charset="0"/>
                          </a:rPr>
                        </m:ctrlPr>
                      </m:funcPr>
                      <m:fName>
                        <m:r>
                          <m:rPr>
                            <m:sty m:val="p"/>
                          </m:rPr>
                          <a:rPr lang="en-US" b="0" i="0" baseline="0" dirty="0" smtClean="0">
                            <a:latin typeface="Cambria Math"/>
                          </a:rPr>
                          <m:t>sin</m:t>
                        </m:r>
                      </m:fName>
                      <m:e>
                        <m:r>
                          <a:rPr lang="en-US" b="0" i="1" baseline="0" dirty="0" smtClean="0">
                            <a:latin typeface="Cambria Math"/>
                          </a:rPr>
                          <m:t>𝜃</m:t>
                        </m:r>
                      </m:e>
                    </m:func>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1.6</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−19</m:t>
                            </m:r>
                          </m:sup>
                        </m:sSup>
                        <m:r>
                          <a:rPr lang="en-US" i="1" baseline="0" dirty="0" smtClean="0">
                            <a:latin typeface="Cambria Math"/>
                          </a:rPr>
                          <m:t> </m:t>
                        </m:r>
                        <m:r>
                          <a:rPr lang="en-US" i="1" baseline="0" dirty="0" smtClean="0">
                            <a:latin typeface="Cambria Math"/>
                          </a:rPr>
                          <m:t>𝐶</m:t>
                        </m:r>
                      </m:e>
                    </m:d>
                    <m:d>
                      <m:dPr>
                        <m:ctrlPr>
                          <a:rPr lang="en-US" i="1" baseline="0" dirty="0" smtClean="0">
                            <a:latin typeface="Cambria Math" panose="02040503050406030204" pitchFamily="18" charset="0"/>
                          </a:rPr>
                        </m:ctrlPr>
                      </m:dPr>
                      <m:e>
                        <m:r>
                          <a:rPr lang="en-US" i="1" baseline="0" dirty="0" smtClean="0">
                            <a:latin typeface="Cambria Math"/>
                          </a:rPr>
                          <m:t>105.4</m:t>
                        </m:r>
                        <m:f>
                          <m:fPr>
                            <m:ctrlPr>
                              <a:rPr lang="en-US" i="1" baseline="0" dirty="0" smtClean="0">
                                <a:latin typeface="Cambria Math" panose="02040503050406030204" pitchFamily="18" charset="0"/>
                              </a:rPr>
                            </m:ctrlPr>
                          </m:fPr>
                          <m:num>
                            <m:r>
                              <a:rPr lang="en-US" i="1" baseline="0" dirty="0" smtClean="0">
                                <a:latin typeface="Cambria Math"/>
                              </a:rPr>
                              <m:t>𝑚</m:t>
                            </m:r>
                          </m:num>
                          <m:den>
                            <m:r>
                              <a:rPr lang="en-US" i="1" baseline="0" dirty="0" smtClean="0">
                                <a:latin typeface="Cambria Math"/>
                              </a:rPr>
                              <m:t>𝑠</m:t>
                            </m:r>
                          </m:den>
                        </m:f>
                      </m:e>
                    </m:d>
                    <m:d>
                      <m:dPr>
                        <m:ctrlPr>
                          <a:rPr lang="en-US" b="0" i="1" baseline="0" dirty="0" smtClean="0">
                            <a:latin typeface="Cambria Math" panose="02040503050406030204" pitchFamily="18" charset="0"/>
                          </a:rPr>
                        </m:ctrlPr>
                      </m:dPr>
                      <m:e>
                        <m:r>
                          <a:rPr lang="en-US" b="0" i="1" baseline="0" dirty="0" smtClean="0">
                            <a:latin typeface="Cambria Math"/>
                          </a:rPr>
                          <m:t>3 </m:t>
                        </m:r>
                        <m:r>
                          <a:rPr lang="en-US" b="0" i="1" baseline="0" dirty="0" smtClean="0">
                            <a:latin typeface="Cambria Math"/>
                          </a:rPr>
                          <m:t>𝑇</m:t>
                        </m:r>
                      </m:e>
                    </m:d>
                    <m:d>
                      <m:dPr>
                        <m:ctrlPr>
                          <a:rPr lang="en-US" b="0" i="1" baseline="0" dirty="0" smtClean="0">
                            <a:latin typeface="Cambria Math" panose="02040503050406030204" pitchFamily="18" charset="0"/>
                          </a:rPr>
                        </m:ctrlPr>
                      </m:dPr>
                      <m:e>
                        <m:func>
                          <m:funcPr>
                            <m:ctrlPr>
                              <a:rPr lang="en-US" b="0" i="1" baseline="0" dirty="0" smtClean="0">
                                <a:latin typeface="Cambria Math" panose="02040503050406030204" pitchFamily="18" charset="0"/>
                              </a:rPr>
                            </m:ctrlPr>
                          </m:funcPr>
                          <m:fName>
                            <m:r>
                              <m:rPr>
                                <m:sty m:val="p"/>
                              </m:rPr>
                              <a:rPr lang="en-US" b="0" i="0" baseline="0" dirty="0" smtClean="0">
                                <a:latin typeface="Cambria Math"/>
                              </a:rPr>
                              <m:t>sin</m:t>
                            </m:r>
                          </m:fName>
                          <m:e>
                            <m:r>
                              <a:rPr lang="en-US" b="0" i="1" baseline="0" dirty="0" smtClean="0">
                                <a:latin typeface="Cambria Math"/>
                              </a:rPr>
                              <m:t>45°</m:t>
                            </m:r>
                          </m:e>
                        </m:func>
                      </m:e>
                    </m:d>
                    <m:r>
                      <a:rPr lang="en-US" i="1" baseline="0" dirty="0" smtClean="0">
                        <a:latin typeface="Cambria Math"/>
                      </a:rPr>
                      <m:t>=3.58</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−17</m:t>
                        </m:r>
                      </m:sup>
                    </m:sSup>
                    <m:r>
                      <a:rPr lang="en-US" i="1" baseline="0" dirty="0" smtClean="0">
                        <a:latin typeface="Cambria Math"/>
                      </a:rPr>
                      <m:t> </m:t>
                    </m:r>
                    <m:r>
                      <a:rPr lang="en-US" i="1" baseline="0" dirty="0" smtClean="0">
                        <a:latin typeface="Cambria Math"/>
                      </a:rPr>
                      <m:t>𝑁</m:t>
                    </m:r>
                  </m:oMath>
                </a14:m>
                <a:endParaRPr lang="en-US" dirty="0"/>
              </a:p>
            </p:txBody>
          </p:sp>
        </mc:Choice>
        <mc:Fallback xmlns="">
          <p:sp>
            <p:nvSpPr>
              <p:cNvPr id="3" name="Notes Placeholder 2"/>
              <p:cNvSpPr>
                <a:spLocks noGrp="1"/>
              </p:cNvSpPr>
              <p:nvPr>
                <p:ph type="body" idx="1"/>
              </p:nvPr>
            </p:nvSpPr>
            <p:spPr/>
            <p:txBody>
              <a:bodyPr>
                <a:normAutofit/>
              </a:bodyPr>
              <a:lstStyle/>
              <a:p>
                <a:pPr marL="228600" indent="-228600">
                  <a:buAutoNum type="arabicParenR"/>
                </a:pPr>
                <a:r>
                  <a:rPr lang="en-US" dirty="0" smtClean="0"/>
                  <a:t>RHR is for positive</a:t>
                </a:r>
                <a:r>
                  <a:rPr lang="en-US" baseline="0" dirty="0" smtClean="0"/>
                  <a:t> charges.  Since this is negative it will turn the other way.</a:t>
                </a:r>
                <a:endParaRPr lang="en-US" dirty="0" smtClean="0"/>
              </a:p>
              <a:p>
                <a:pPr marL="228600" indent="-228600">
                  <a:buAutoNum type="arabicParenR"/>
                </a:pPr>
                <a:r>
                  <a:rPr lang="en-US" i="0" dirty="0" smtClean="0">
                    <a:latin typeface="Cambria Math"/>
                  </a:rPr>
                  <a:t>𝑟=</a:t>
                </a:r>
                <a:r>
                  <a:rPr lang="en-US" i="0" dirty="0" err="1" smtClean="0">
                    <a:latin typeface="Cambria Math"/>
                  </a:rPr>
                  <a:t>𝑚𝑣</a:t>
                </a:r>
                <a:r>
                  <a:rPr lang="en-US" i="0" dirty="0" smtClean="0">
                    <a:latin typeface="Cambria Math"/>
                  </a:rPr>
                  <a:t>/</a:t>
                </a:r>
                <a:r>
                  <a:rPr lang="en-US" i="0" dirty="0" err="1" smtClean="0">
                    <a:latin typeface="Cambria Math"/>
                  </a:rPr>
                  <a:t>𝑞𝐵</a:t>
                </a:r>
                <a:r>
                  <a:rPr lang="en-US" i="0" dirty="0" smtClean="0">
                    <a:latin typeface="Cambria Math"/>
                  </a:rPr>
                  <a:t>  </a:t>
                </a:r>
                <a:r>
                  <a:rPr lang="en-US" i="0" dirty="0" smtClean="0">
                    <a:latin typeface="Cambria Math"/>
                    <a:sym typeface="Wingdings" pitchFamily="2" charset="2"/>
                  </a:rPr>
                  <a:t></a:t>
                </a:r>
                <a:r>
                  <a:rPr lang="en-US" i="0" baseline="0" dirty="0" smtClean="0">
                    <a:latin typeface="Cambria Math"/>
                    <a:sym typeface="Wingdings" pitchFamily="2" charset="2"/>
                  </a:rPr>
                  <a:t>2</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〗^(−10)  </a:t>
                </a:r>
                <a:r>
                  <a:rPr lang="en-US" i="0" baseline="0" dirty="0" smtClean="0">
                    <a:latin typeface="Cambria Math"/>
                    <a:sym typeface="Wingdings" pitchFamily="2" charset="2"/>
                  </a:rPr>
                  <a:t>𝑚</a:t>
                </a:r>
                <a:r>
                  <a:rPr lang="en-US" i="0" dirty="0" smtClean="0">
                    <a:latin typeface="Cambria Math"/>
                    <a:sym typeface="Wingdings" pitchFamily="2" charset="2"/>
                  </a:rPr>
                  <a:t>=(</a:t>
                </a:r>
                <a:r>
                  <a:rPr lang="en-US" i="0" dirty="0" smtClean="0">
                    <a:latin typeface="Cambria Math"/>
                  </a:rPr>
                  <a:t>9.11</a:t>
                </a:r>
                <a:r>
                  <a:rPr lang="en-US" b="0" i="0" dirty="0" smtClean="0">
                    <a:latin typeface="Cambria Math"/>
                  </a:rPr>
                  <a:t>×〖</a:t>
                </a:r>
                <a:r>
                  <a:rPr lang="en-US" i="0" dirty="0" smtClean="0">
                    <a:latin typeface="Cambria Math"/>
                  </a:rPr>
                  <a:t>10</a:t>
                </a:r>
                <a:r>
                  <a:rPr lang="en-US" b="0" i="0" dirty="0" smtClean="0">
                    <a:latin typeface="Cambria Math"/>
                  </a:rPr>
                  <a:t>〗^(−31) </a:t>
                </a:r>
                <a:r>
                  <a:rPr lang="en-US" i="0" dirty="0" smtClean="0">
                    <a:latin typeface="Cambria Math"/>
                  </a:rPr>
                  <a:t> 𝑘𝑔)𝑣</a:t>
                </a:r>
                <a:r>
                  <a:rPr lang="en-US" i="0" dirty="0" smtClean="0">
                    <a:latin typeface="Cambria Math"/>
                    <a:sym typeface="Wingdings" pitchFamily="2" charset="2"/>
                  </a:rPr>
                  <a:t>/(</a:t>
                </a:r>
                <a:r>
                  <a:rPr lang="en-US" i="0" dirty="0" smtClean="0">
                    <a:latin typeface="Cambria Math"/>
                  </a:rPr>
                  <a:t>1.6</a:t>
                </a:r>
                <a:r>
                  <a:rPr lang="en-US" b="0" i="0" dirty="0" smtClean="0">
                    <a:latin typeface="Cambria Math"/>
                  </a:rPr>
                  <a:t>×〖</a:t>
                </a:r>
                <a:r>
                  <a:rPr lang="en-US" i="0" dirty="0" smtClean="0">
                    <a:latin typeface="Cambria Math"/>
                  </a:rPr>
                  <a:t>10</a:t>
                </a:r>
                <a:r>
                  <a:rPr lang="en-US" b="0" i="0" dirty="0" smtClean="0">
                    <a:latin typeface="Cambria Math"/>
                  </a:rPr>
                  <a:t>〗^(−19) </a:t>
                </a:r>
                <a:r>
                  <a:rPr lang="en-US" i="0" dirty="0" smtClean="0">
                    <a:latin typeface="Cambria Math"/>
                  </a:rPr>
                  <a:t> 𝐶</a:t>
                </a:r>
                <a:r>
                  <a:rPr lang="en-US" b="0" i="0" dirty="0" smtClean="0">
                    <a:latin typeface="Cambria Math"/>
                  </a:rPr>
                  <a:t>)(</a:t>
                </a:r>
                <a:r>
                  <a:rPr lang="en-US" i="0" dirty="0" smtClean="0">
                    <a:latin typeface="Cambria Math"/>
                  </a:rPr>
                  <a:t>3 𝑇)   </a:t>
                </a:r>
                <a:r>
                  <a:rPr lang="en-US" i="0" dirty="0" smtClean="0">
                    <a:latin typeface="Cambria Math"/>
                    <a:sym typeface="Wingdings" pitchFamily="2" charset="2"/>
                  </a:rPr>
                  <a:t>9.6</a:t>
                </a:r>
                <a:r>
                  <a:rPr lang="en-US" b="0" i="0" dirty="0" smtClean="0">
                    <a:latin typeface="Cambria Math"/>
                    <a:sym typeface="Wingdings" pitchFamily="2" charset="2"/>
                  </a:rPr>
                  <a:t>×〖</a:t>
                </a:r>
                <a:r>
                  <a:rPr lang="en-US" i="0" dirty="0" smtClean="0">
                    <a:latin typeface="Cambria Math"/>
                    <a:sym typeface="Wingdings" pitchFamily="2" charset="2"/>
                  </a:rPr>
                  <a:t>10</a:t>
                </a:r>
                <a:r>
                  <a:rPr lang="en-US" b="0" i="0" dirty="0" smtClean="0">
                    <a:latin typeface="Cambria Math"/>
                    <a:sym typeface="Wingdings" pitchFamily="2" charset="2"/>
                  </a:rPr>
                  <a:t>〗^(−29)</a:t>
                </a:r>
                <a:r>
                  <a:rPr lang="en-US" b="0" i="0" baseline="0" dirty="0" smtClean="0">
                    <a:latin typeface="Cambria Math"/>
                    <a:sym typeface="Wingdings" pitchFamily="2" charset="2"/>
                  </a:rPr>
                  <a:t> </a:t>
                </a:r>
                <a:r>
                  <a:rPr lang="en-US" i="0" baseline="0" dirty="0" smtClean="0">
                    <a:latin typeface="Cambria Math"/>
                    <a:sym typeface="Wingdings" pitchFamily="2" charset="2"/>
                  </a:rPr>
                  <a:t> </a:t>
                </a:r>
                <a:r>
                  <a:rPr lang="en-US" i="0" baseline="0" dirty="0" err="1" smtClean="0">
                    <a:latin typeface="Cambria Math"/>
                    <a:sym typeface="Wingdings" pitchFamily="2" charset="2"/>
                  </a:rPr>
                  <a:t>𝐶𝑇𝑚</a:t>
                </a:r>
                <a:r>
                  <a:rPr lang="en-US" i="0" baseline="0" dirty="0" smtClean="0">
                    <a:latin typeface="Cambria Math"/>
                    <a:sym typeface="Wingdings" pitchFamily="2" charset="2"/>
                  </a:rPr>
                  <a:t>=9.11</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〗^(−31)  </a:t>
                </a:r>
                <a:r>
                  <a:rPr lang="en-US" i="0" baseline="0" dirty="0" smtClean="0">
                    <a:latin typeface="Cambria Math"/>
                    <a:sym typeface="Wingdings" pitchFamily="2" charset="2"/>
                  </a:rPr>
                  <a:t>𝑘𝑔(𝑣)   𝑣=105.4 𝑚/𝑠</a:t>
                </a:r>
                <a:endParaRPr lang="en-US" dirty="0" smtClean="0"/>
              </a:p>
              <a:p>
                <a:pPr marL="228600" indent="-228600">
                  <a:buAutoNum type="arabicParenR"/>
                </a:pPr>
                <a:r>
                  <a:rPr lang="en-US" i="0" dirty="0" smtClean="0">
                    <a:latin typeface="Cambria Math"/>
                  </a:rPr>
                  <a:t>𝐹=</a:t>
                </a:r>
                <a:r>
                  <a:rPr lang="en-US" b="0" i="0" dirty="0" smtClean="0">
                    <a:latin typeface="Cambria Math"/>
                  </a:rPr>
                  <a:t>𝑞</a:t>
                </a:r>
                <a:r>
                  <a:rPr lang="en-US" i="0" baseline="0" dirty="0" smtClean="0">
                    <a:latin typeface="Cambria Math"/>
                  </a:rPr>
                  <a:t>𝑣</a:t>
                </a:r>
                <a:r>
                  <a:rPr lang="en-US" b="0" i="0" baseline="0" dirty="0" smtClean="0">
                    <a:latin typeface="Cambria Math"/>
                  </a:rPr>
                  <a:t>𝐵 sin⁡𝜃</a:t>
                </a:r>
                <a:r>
                  <a:rPr lang="en-US" i="0" baseline="0" dirty="0" smtClean="0">
                    <a:latin typeface="Cambria Math"/>
                  </a:rPr>
                  <a:t>=(1.6</a:t>
                </a:r>
                <a:r>
                  <a:rPr lang="en-US" b="0" i="0" baseline="0" dirty="0" smtClean="0">
                    <a:latin typeface="Cambria Math"/>
                  </a:rPr>
                  <a:t>×〖</a:t>
                </a:r>
                <a:r>
                  <a:rPr lang="en-US" i="0" baseline="0" dirty="0" smtClean="0">
                    <a:latin typeface="Cambria Math"/>
                  </a:rPr>
                  <a:t>10</a:t>
                </a:r>
                <a:r>
                  <a:rPr lang="en-US" b="0" i="0" baseline="0" dirty="0" smtClean="0">
                    <a:latin typeface="Cambria Math"/>
                  </a:rPr>
                  <a:t>〗^(−19) </a:t>
                </a:r>
                <a:r>
                  <a:rPr lang="en-US" i="0" baseline="0" dirty="0" smtClean="0">
                    <a:latin typeface="Cambria Math"/>
                  </a:rPr>
                  <a:t> 𝐶)(105.4 𝑚/𝑠)</a:t>
                </a:r>
                <a:r>
                  <a:rPr lang="en-US" b="0" i="0" baseline="0" dirty="0" smtClean="0">
                    <a:latin typeface="Cambria Math"/>
                  </a:rPr>
                  <a:t>(3 𝑇)(sin⁡〖45°〗 )</a:t>
                </a:r>
                <a:r>
                  <a:rPr lang="en-US" i="0" baseline="0" dirty="0" smtClean="0">
                    <a:latin typeface="Cambria Math"/>
                  </a:rPr>
                  <a:t>=3.58</a:t>
                </a:r>
                <a:r>
                  <a:rPr lang="en-US" b="0" i="0" baseline="0" dirty="0" smtClean="0">
                    <a:latin typeface="Cambria Math"/>
                  </a:rPr>
                  <a:t>×〖</a:t>
                </a:r>
                <a:r>
                  <a:rPr lang="en-US" i="0" baseline="0" dirty="0" smtClean="0">
                    <a:latin typeface="Cambria Math"/>
                  </a:rPr>
                  <a:t>10</a:t>
                </a:r>
                <a:r>
                  <a:rPr lang="en-US" b="0" i="0" baseline="0" dirty="0" smtClean="0">
                    <a:latin typeface="Cambria Math"/>
                  </a:rPr>
                  <a:t>〗^(−17) </a:t>
                </a:r>
                <a:r>
                  <a:rPr lang="en-US" i="0" baseline="0" dirty="0" smtClean="0">
                    <a:latin typeface="Cambria Math"/>
                  </a:rPr>
                  <a:t> 𝑁</a:t>
                </a:r>
                <a:endParaRPr lang="en-US" dirty="0"/>
              </a:p>
            </p:txBody>
          </p:sp>
        </mc:Fallback>
      </mc:AlternateContent>
      <p:sp>
        <p:nvSpPr>
          <p:cNvPr id="4" name="Slide Number Placeholder 3"/>
          <p:cNvSpPr>
            <a:spLocks noGrp="1"/>
          </p:cNvSpPr>
          <p:nvPr>
            <p:ph type="sldNum" sz="quarter" idx="10"/>
          </p:nvPr>
        </p:nvSpPr>
        <p:spPr/>
        <p:txBody>
          <a:bodyPr/>
          <a:lstStyle/>
          <a:p>
            <a:fld id="{6A126EB7-10E2-4984-A28D-2C23C49518D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20.1, 20.2</a:t>
            </a:r>
          </a:p>
          <a:p>
            <a:r>
              <a:rPr lang="en-US" dirty="0"/>
              <a:t>OpenStax College Physics 2e 22.7-22.8</a:t>
            </a:r>
          </a:p>
        </p:txBody>
      </p:sp>
      <p:sp>
        <p:nvSpPr>
          <p:cNvPr id="4" name="Slide Number Placeholder 3"/>
          <p:cNvSpPr>
            <a:spLocks noGrp="1"/>
          </p:cNvSpPr>
          <p:nvPr>
            <p:ph type="sldNum" sz="quarter" idx="5"/>
          </p:nvPr>
        </p:nvSpPr>
        <p:spPr/>
        <p:txBody>
          <a:bodyPr/>
          <a:lstStyle/>
          <a:p>
            <a:fld id="{363C34E1-F36A-48B1-8550-65E47ADE10D2}" type="slidenum">
              <a:rPr lang="en-US" smtClean="0"/>
              <a:t>18</a:t>
            </a:fld>
            <a:endParaRPr lang="en-US"/>
          </a:p>
        </p:txBody>
      </p:sp>
    </p:spTree>
    <p:extLst>
      <p:ext uri="{BB962C8B-B14F-4D97-AF65-F5344CB8AC3E}">
        <p14:creationId xmlns:p14="http://schemas.microsoft.com/office/powerpoint/2010/main" val="3083391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26EB7-10E2-4984-A28D-2C23C49518D8}" type="slidenum">
              <a:rPr lang="en-US" smtClean="0"/>
              <a:pPr/>
              <a:t>20</a:t>
            </a:fld>
            <a:endParaRPr lang="en-US"/>
          </a:p>
        </p:txBody>
      </p:sp>
    </p:spTree>
    <p:extLst>
      <p:ext uri="{BB962C8B-B14F-4D97-AF65-F5344CB8AC3E}">
        <p14:creationId xmlns:p14="http://schemas.microsoft.com/office/powerpoint/2010/main" val="310367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was the big secret in the movie “Hunt for Red October”</a:t>
            </a:r>
          </a:p>
          <a:p>
            <a:endParaRPr lang="en-US" dirty="0"/>
          </a:p>
          <a:p>
            <a:r>
              <a:rPr lang="en-US" dirty="0"/>
              <a:t>Can also be used to move dangerous chemicals without</a:t>
            </a:r>
            <a:r>
              <a:rPr lang="en-US" baseline="0" dirty="0"/>
              <a:t> moving parts (like liquid sodium in large solar collectors)</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baseline="0" dirty="0"/>
                  <a:t>RHR: F points to the left.  </a:t>
                </a:r>
                <a:endParaRPr lang="en-US" i="1" baseline="0" dirty="0">
                  <a:latin typeface="Cambria Math"/>
                </a:endParaRPr>
              </a:p>
              <a:p>
                <a:pPr/>
                <a14:m>
                  <m:oMathPara xmlns:m="http://schemas.openxmlformats.org/officeDocument/2006/math">
                    <m:oMathParaPr>
                      <m:jc m:val="centerGroup"/>
                    </m:oMathParaPr>
                    <m:oMath xmlns:m="http://schemas.openxmlformats.org/officeDocument/2006/math">
                      <m:r>
                        <a:rPr lang="en-US" b="0" i="1" baseline="0" dirty="0" smtClean="0">
                          <a:latin typeface="Cambria Math"/>
                        </a:rPr>
                        <m:t>𝐹</m:t>
                      </m:r>
                      <m:r>
                        <a:rPr lang="en-US" i="1" baseline="0" dirty="0" smtClean="0">
                          <a:latin typeface="Cambria Math"/>
                        </a:rPr>
                        <m:t>=</m:t>
                      </m:r>
                      <m:r>
                        <a:rPr lang="en-US" i="1" baseline="0" dirty="0" smtClean="0">
                          <a:latin typeface="Cambria Math"/>
                        </a:rPr>
                        <m:t>𝐼𝐿𝐵</m:t>
                      </m:r>
                      <m:func>
                        <m:funcPr>
                          <m:ctrlPr>
                            <a:rPr lang="en-US" b="0" i="1" baseline="0" dirty="0" smtClean="0">
                              <a:latin typeface="Cambria Math" panose="02040503050406030204" pitchFamily="18" charset="0"/>
                            </a:rPr>
                          </m:ctrlPr>
                        </m:funcPr>
                        <m:fName>
                          <m:r>
                            <m:rPr>
                              <m:sty m:val="p"/>
                            </m:rPr>
                            <a:rPr lang="en-US" b="0" i="0" baseline="0" dirty="0" smtClean="0">
                              <a:latin typeface="Cambria Math"/>
                            </a:rPr>
                            <m:t>sin</m:t>
                          </m:r>
                        </m:fName>
                        <m:e>
                          <m:r>
                            <a:rPr lang="en-US" b="0" i="1" baseline="0" dirty="0" smtClean="0">
                              <a:latin typeface="Cambria Math"/>
                            </a:rPr>
                            <m:t>𝜃</m:t>
                          </m:r>
                        </m:e>
                      </m:func>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2</m:t>
                          </m:r>
                          <m:r>
                            <a:rPr lang="en-US" b="0" i="1" baseline="0" dirty="0" smtClean="0">
                              <a:latin typeface="Cambria Math"/>
                            </a:rPr>
                            <m:t> </m:t>
                          </m:r>
                          <m:r>
                            <a:rPr lang="en-US" i="1" baseline="0" dirty="0" smtClean="0">
                              <a:latin typeface="Cambria Math"/>
                            </a:rPr>
                            <m:t>𝐴</m:t>
                          </m:r>
                        </m:e>
                      </m:d>
                      <m:d>
                        <m:dPr>
                          <m:ctrlPr>
                            <a:rPr lang="en-US" i="1" baseline="0" dirty="0" smtClean="0">
                              <a:latin typeface="Cambria Math" panose="02040503050406030204" pitchFamily="18" charset="0"/>
                            </a:rPr>
                          </m:ctrlPr>
                        </m:dPr>
                        <m:e>
                          <m:r>
                            <a:rPr lang="en-US" i="1" baseline="0" dirty="0" smtClean="0">
                              <a:latin typeface="Cambria Math"/>
                            </a:rPr>
                            <m:t>2</m:t>
                          </m:r>
                          <m:r>
                            <a:rPr lang="en-US" b="0" i="1" baseline="0" dirty="0" smtClean="0">
                              <a:latin typeface="Cambria Math"/>
                            </a:rPr>
                            <m:t> </m:t>
                          </m:r>
                          <m:r>
                            <a:rPr lang="en-US" i="1" baseline="0" dirty="0" smtClean="0">
                              <a:latin typeface="Cambria Math"/>
                            </a:rPr>
                            <m:t>𝑚</m:t>
                          </m:r>
                        </m:e>
                      </m:d>
                      <m:d>
                        <m:dPr>
                          <m:ctrlPr>
                            <a:rPr lang="en-US" i="1" baseline="0" dirty="0" smtClean="0">
                              <a:latin typeface="Cambria Math" panose="02040503050406030204" pitchFamily="18" charset="0"/>
                            </a:rPr>
                          </m:ctrlPr>
                        </m:dPr>
                        <m:e>
                          <m:r>
                            <a:rPr lang="en-US" i="1" baseline="0" dirty="0" smtClean="0">
                              <a:latin typeface="Cambria Math"/>
                            </a:rPr>
                            <m:t>2</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−6</m:t>
                              </m:r>
                            </m:sup>
                          </m:sSup>
                          <m:r>
                            <a:rPr lang="en-US" b="0" i="1" baseline="0" dirty="0" smtClean="0">
                              <a:latin typeface="Cambria Math"/>
                            </a:rPr>
                            <m:t> </m:t>
                          </m:r>
                          <m:r>
                            <a:rPr lang="en-US" i="1" baseline="0" dirty="0" smtClean="0">
                              <a:latin typeface="Cambria Math"/>
                            </a:rPr>
                            <m:t>𝑇</m:t>
                          </m:r>
                        </m:e>
                      </m:d>
                      <m:d>
                        <m:dPr>
                          <m:ctrlPr>
                            <a:rPr lang="en-US" i="1" baseline="0" dirty="0" smtClean="0">
                              <a:latin typeface="Cambria Math" panose="02040503050406030204" pitchFamily="18" charset="0"/>
                            </a:rPr>
                          </m:ctrlPr>
                        </m:dPr>
                        <m:e>
                          <m:func>
                            <m:funcPr>
                              <m:ctrlPr>
                                <a:rPr lang="en-US" b="0" i="1" baseline="0" dirty="0" smtClean="0">
                                  <a:latin typeface="Cambria Math" panose="02040503050406030204" pitchFamily="18" charset="0"/>
                                </a:rPr>
                              </m:ctrlPr>
                            </m:funcPr>
                            <m:fName>
                              <m:r>
                                <m:rPr>
                                  <m:sty m:val="p"/>
                                </m:rPr>
                                <a:rPr lang="en-US" b="0" i="0" baseline="0" dirty="0" smtClean="0">
                                  <a:latin typeface="Cambria Math"/>
                                </a:rPr>
                                <m:t>sin</m:t>
                              </m:r>
                            </m:fName>
                            <m:e>
                              <m:r>
                                <a:rPr lang="en-US" b="0" i="1" baseline="0" dirty="0" smtClean="0">
                                  <a:latin typeface="Cambria Math"/>
                                </a:rPr>
                                <m:t>90°</m:t>
                              </m:r>
                            </m:e>
                          </m:func>
                        </m:e>
                      </m:d>
                      <m:r>
                        <a:rPr lang="en-US" i="1" baseline="0" dirty="0" smtClean="0">
                          <a:latin typeface="Cambria Math"/>
                        </a:rPr>
                        <m:t>=8</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−6</m:t>
                          </m:r>
                        </m:sup>
                      </m:sSup>
                      <m:r>
                        <a:rPr lang="en-US" i="1" baseline="0" dirty="0" smtClean="0">
                          <a:latin typeface="Cambria Math"/>
                        </a:rPr>
                        <m:t> </m:t>
                      </m:r>
                      <m:r>
                        <a:rPr lang="en-US" i="1" baseline="0" dirty="0" smtClean="0">
                          <a:latin typeface="Cambria Math"/>
                        </a:rPr>
                        <m:t>𝑁</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baseline="0" dirty="0" smtClean="0"/>
                  <a:t>Find </a:t>
                </a:r>
                <a:r>
                  <a:rPr lang="en-US" baseline="0" dirty="0" smtClean="0"/>
                  <a:t>the force experienced by the right wire due to this B-field: F points to the left.  </a:t>
                </a:r>
                <a:endParaRPr lang="en-US" i="1" baseline="0" dirty="0" smtClean="0">
                  <a:latin typeface="Cambria Math"/>
                </a:endParaRPr>
              </a:p>
              <a:p>
                <a:r>
                  <a:rPr lang="en-US" b="0" i="0" baseline="0" dirty="0" smtClean="0">
                    <a:latin typeface="Cambria Math"/>
                  </a:rPr>
                  <a:t>𝐹</a:t>
                </a:r>
                <a:r>
                  <a:rPr lang="en-US" i="0" baseline="0" dirty="0" smtClean="0">
                    <a:latin typeface="Cambria Math"/>
                  </a:rPr>
                  <a:t>=𝐼𝐿𝐵</a:t>
                </a:r>
                <a:r>
                  <a:rPr lang="en-US" b="0" i="0" baseline="0" dirty="0" smtClean="0">
                    <a:latin typeface="Cambria Math"/>
                  </a:rPr>
                  <a:t> sin⁡𝜃</a:t>
                </a:r>
                <a:r>
                  <a:rPr lang="en-US" i="0" baseline="0" dirty="0" smtClean="0">
                    <a:latin typeface="Cambria Math"/>
                  </a:rPr>
                  <a:t>=(2</a:t>
                </a:r>
                <a:r>
                  <a:rPr lang="en-US" b="0" i="0" baseline="0" dirty="0" smtClean="0">
                    <a:latin typeface="Cambria Math"/>
                  </a:rPr>
                  <a:t> </a:t>
                </a:r>
                <a:r>
                  <a:rPr lang="en-US" i="0" baseline="0" dirty="0" smtClean="0">
                    <a:latin typeface="Cambria Math"/>
                  </a:rPr>
                  <a:t>𝐴)(2</a:t>
                </a:r>
                <a:r>
                  <a:rPr lang="en-US" b="0" i="0" baseline="0" dirty="0" smtClean="0">
                    <a:latin typeface="Cambria Math"/>
                  </a:rPr>
                  <a:t> </a:t>
                </a:r>
                <a:r>
                  <a:rPr lang="en-US" i="0" baseline="0" dirty="0" smtClean="0">
                    <a:latin typeface="Cambria Math"/>
                  </a:rPr>
                  <a:t>𝑚)(2</a:t>
                </a:r>
                <a:r>
                  <a:rPr lang="en-US" b="0" i="0" baseline="0" dirty="0" smtClean="0">
                    <a:latin typeface="Cambria Math"/>
                  </a:rPr>
                  <a:t>×〖</a:t>
                </a:r>
                <a:r>
                  <a:rPr lang="en-US" i="0" baseline="0" dirty="0" smtClean="0">
                    <a:latin typeface="Cambria Math"/>
                  </a:rPr>
                  <a:t>10</a:t>
                </a:r>
                <a:r>
                  <a:rPr lang="en-US" b="0" i="0" baseline="0" dirty="0" smtClean="0">
                    <a:latin typeface="Cambria Math"/>
                  </a:rPr>
                  <a:t>〗^(−6)  </a:t>
                </a:r>
                <a:r>
                  <a:rPr lang="en-US" i="0" baseline="0" dirty="0" smtClean="0">
                    <a:latin typeface="Cambria Math"/>
                  </a:rPr>
                  <a:t>𝑇)(</a:t>
                </a:r>
                <a:r>
                  <a:rPr lang="en-US" b="0" i="0" baseline="0" dirty="0" smtClean="0">
                    <a:latin typeface="Cambria Math"/>
                  </a:rPr>
                  <a:t>sin⁡〖90°〗 )</a:t>
                </a:r>
                <a:r>
                  <a:rPr lang="en-US" i="0" baseline="0" dirty="0" smtClean="0">
                    <a:latin typeface="Cambria Math"/>
                  </a:rPr>
                  <a:t>=8</a:t>
                </a:r>
                <a:r>
                  <a:rPr lang="en-US" b="0" i="0" baseline="0" dirty="0" smtClean="0">
                    <a:latin typeface="Cambria Math"/>
                  </a:rPr>
                  <a:t>×〖</a:t>
                </a:r>
                <a:r>
                  <a:rPr lang="en-US" i="0" baseline="0" dirty="0" smtClean="0">
                    <a:latin typeface="Cambria Math"/>
                  </a:rPr>
                  <a:t>10</a:t>
                </a:r>
                <a:r>
                  <a:rPr lang="en-US" b="0" i="0" baseline="0" dirty="0" smtClean="0">
                    <a:latin typeface="Cambria Math"/>
                  </a:rPr>
                  <a:t>〗^(−6) </a:t>
                </a:r>
                <a:r>
                  <a:rPr lang="en-US" i="0" baseline="0" dirty="0" smtClean="0">
                    <a:latin typeface="Cambria Math"/>
                  </a:rPr>
                  <a:t> 𝑁</a:t>
                </a:r>
                <a:endParaRPr lang="en-US" baseline="0" dirty="0"/>
              </a:p>
            </p:txBody>
          </p:sp>
        </mc:Fallback>
      </mc:AlternateContent>
      <p:sp>
        <p:nvSpPr>
          <p:cNvPr id="4" name="Slide Number Placeholder 3"/>
          <p:cNvSpPr>
            <a:spLocks noGrp="1"/>
          </p:cNvSpPr>
          <p:nvPr>
            <p:ph type="sldNum" sz="quarter" idx="10"/>
          </p:nvPr>
        </p:nvSpPr>
        <p:spPr/>
        <p:txBody>
          <a:bodyPr/>
          <a:lstStyle/>
          <a:p>
            <a:fld id="{6A126EB7-10E2-4984-A28D-2C23C49518D8}"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normal is perpendicular to</a:t>
            </a:r>
            <a:r>
              <a:rPr lang="en-US" baseline="0" dirty="0"/>
              <a:t> the plane of the loop</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26EB7-10E2-4984-A28D-2C23C49518D8}" type="slidenum">
              <a:rPr lang="en-US" smtClean="0"/>
              <a:pPr/>
              <a:t>24</a:t>
            </a:fld>
            <a:endParaRPr lang="en-US"/>
          </a:p>
        </p:txBody>
      </p:sp>
    </p:spTree>
    <p:extLst>
      <p:ext uri="{BB962C8B-B14F-4D97-AF65-F5344CB8AC3E}">
        <p14:creationId xmlns:p14="http://schemas.microsoft.com/office/powerpoint/2010/main" val="823826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26EB7-10E2-4984-A28D-2C23C49518D8}" type="slidenum">
              <a:rPr lang="en-US" smtClean="0"/>
              <a:pPr/>
              <a:t>25</a:t>
            </a:fld>
            <a:endParaRPr lang="en-US"/>
          </a:p>
        </p:txBody>
      </p:sp>
    </p:spTree>
    <p:extLst>
      <p:ext uri="{BB962C8B-B14F-4D97-AF65-F5344CB8AC3E}">
        <p14:creationId xmlns:p14="http://schemas.microsoft.com/office/powerpoint/2010/main" val="221302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a:rPr>
                        <m:t>𝜏</m:t>
                      </m:r>
                      <m:r>
                        <a:rPr lang="en-US" i="1" dirty="0" smtClean="0">
                          <a:latin typeface="Cambria Math"/>
                        </a:rPr>
                        <m:t>=</m:t>
                      </m:r>
                      <m:r>
                        <a:rPr lang="en-US" b="0" i="1" dirty="0" smtClean="0">
                          <a:latin typeface="Cambria Math"/>
                        </a:rPr>
                        <m:t>𝑁</m:t>
                      </m:r>
                      <m:r>
                        <a:rPr lang="en-US" i="1" dirty="0" err="1" smtClean="0">
                          <a:latin typeface="Cambria Math"/>
                        </a:rPr>
                        <m:t>𝐼𝐴𝐵</m:t>
                      </m:r>
                      <m:func>
                        <m:funcPr>
                          <m:ctrlPr>
                            <a:rPr lang="en-US" b="0" i="1" dirty="0" smtClean="0">
                              <a:latin typeface="Cambria Math" panose="02040503050406030204" pitchFamily="18" charset="0"/>
                            </a:rPr>
                          </m:ctrlPr>
                        </m:funcPr>
                        <m:fName>
                          <m:r>
                            <m:rPr>
                              <m:sty m:val="p"/>
                            </m:rPr>
                            <a:rPr lang="en-US" i="0" dirty="0" err="1" smtClean="0">
                              <a:latin typeface="Cambria Math"/>
                            </a:rPr>
                            <m:t>sin</m:t>
                          </m:r>
                        </m:fName>
                        <m:e>
                          <m:r>
                            <a:rPr lang="en-US" b="0" i="1" dirty="0" smtClean="0">
                              <a:latin typeface="Cambria Math"/>
                            </a:rPr>
                            <m:t>𝜙</m:t>
                          </m:r>
                        </m:e>
                      </m:func>
                      <m:r>
                        <a:rPr lang="en-US" i="1" dirty="0" smtClean="0">
                          <a:latin typeface="Cambria Math"/>
                          <a:sym typeface="Wingdings" pitchFamily="2" charset="2"/>
                        </a:rPr>
                        <m:t> 10</m:t>
                      </m:r>
                      <m:r>
                        <a:rPr lang="en-US" b="0" i="1" dirty="0" smtClean="0">
                          <a:latin typeface="Cambria Math"/>
                          <a:sym typeface="Wingdings" pitchFamily="2" charset="2"/>
                        </a:rPr>
                        <m:t> </m:t>
                      </m:r>
                      <m:r>
                        <a:rPr lang="en-US" i="1" dirty="0" smtClean="0">
                          <a:latin typeface="Cambria Math"/>
                          <a:sym typeface="Wingdings" pitchFamily="2" charset="2"/>
                        </a:rPr>
                        <m:t>𝑁𝑚</m:t>
                      </m:r>
                      <m:r>
                        <a:rPr lang="en-US" i="1" dirty="0" smtClean="0">
                          <a:latin typeface="Cambria Math"/>
                          <a:sym typeface="Wingdings" pitchFamily="2" charset="2"/>
                        </a:rPr>
                        <m:t>=</m:t>
                      </m:r>
                      <m:r>
                        <a:rPr lang="en-US" i="1" dirty="0" smtClean="0">
                          <a:latin typeface="Cambria Math"/>
                          <a:sym typeface="Wingdings" pitchFamily="2" charset="2"/>
                        </a:rPr>
                        <m:t>𝑁</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0.1</m:t>
                          </m:r>
                          <m:r>
                            <a:rPr lang="en-US" b="0" i="1" dirty="0" smtClean="0">
                              <a:latin typeface="Cambria Math"/>
                              <a:sym typeface="Wingdings" pitchFamily="2" charset="2"/>
                            </a:rPr>
                            <m:t> </m:t>
                          </m:r>
                          <m:r>
                            <a:rPr lang="en-US" i="1" dirty="0" smtClean="0">
                              <a:latin typeface="Cambria Math"/>
                              <a:sym typeface="Wingdings" pitchFamily="2" charset="2"/>
                            </a:rPr>
                            <m:t>𝐴</m:t>
                          </m:r>
                        </m:e>
                      </m:d>
                      <m:d>
                        <m:dPr>
                          <m:ctrlPr>
                            <a:rPr lang="en-US" i="1" dirty="0" smtClean="0">
                              <a:latin typeface="Cambria Math" panose="02040503050406030204" pitchFamily="18" charset="0"/>
                              <a:sym typeface="Wingdings" pitchFamily="2" charset="2"/>
                            </a:rPr>
                          </m:ctrlPr>
                        </m:dPr>
                        <m:e>
                          <m:r>
                            <a:rPr lang="el-GR" i="1" dirty="0" smtClean="0">
                              <a:latin typeface="Cambria Math"/>
                              <a:sym typeface="Wingdings" pitchFamily="2" charset="2"/>
                            </a:rPr>
                            <m:t>𝜋</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0.02</m:t>
                              </m:r>
                              <m:r>
                                <a:rPr lang="en-US" b="0" i="1" dirty="0" smtClean="0">
                                  <a:latin typeface="Cambria Math"/>
                                  <a:sym typeface="Wingdings" pitchFamily="2" charset="2"/>
                                </a:rPr>
                                <m:t> </m:t>
                              </m:r>
                              <m:r>
                                <a:rPr lang="en-US" i="1" dirty="0" smtClean="0">
                                  <a:latin typeface="Cambria Math"/>
                                  <a:sym typeface="Wingdings" pitchFamily="2" charset="2"/>
                                </a:rPr>
                                <m:t>𝑚</m:t>
                              </m:r>
                            </m:e>
                          </m:d>
                          <m:r>
                            <a:rPr lang="en-US" i="1" baseline="30000" dirty="0" smtClean="0">
                              <a:latin typeface="Cambria Math"/>
                              <a:sym typeface="Wingdings" pitchFamily="2" charset="2"/>
                            </a:rPr>
                            <m:t>2</m:t>
                          </m:r>
                        </m:e>
                      </m:d>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0.02</m:t>
                          </m:r>
                          <m:r>
                            <a:rPr lang="en-US" b="0" i="1" baseline="0" dirty="0" smtClean="0">
                              <a:latin typeface="Cambria Math"/>
                              <a:sym typeface="Wingdings" pitchFamily="2" charset="2"/>
                            </a:rPr>
                            <m:t> </m:t>
                          </m:r>
                          <m:r>
                            <a:rPr lang="en-US" i="1" baseline="0" dirty="0" smtClean="0">
                              <a:latin typeface="Cambria Math"/>
                              <a:sym typeface="Wingdings" pitchFamily="2" charset="2"/>
                            </a:rPr>
                            <m:t>𝑇</m:t>
                          </m:r>
                        </m:e>
                      </m:d>
                      <m:func>
                        <m:funcPr>
                          <m:ctrlPr>
                            <a:rPr lang="en-US" b="0" i="1" baseline="0" dirty="0" smtClean="0">
                              <a:latin typeface="Cambria Math" panose="02040503050406030204" pitchFamily="18" charset="0"/>
                              <a:sym typeface="Wingdings" pitchFamily="2" charset="2"/>
                            </a:rPr>
                          </m:ctrlPr>
                        </m:funcPr>
                        <m:fName>
                          <m:r>
                            <m:rPr>
                              <m:sty m:val="p"/>
                            </m:rPr>
                            <a:rPr lang="en-US" b="0" i="0" baseline="0" dirty="0" smtClean="0">
                              <a:latin typeface="Cambria Math"/>
                              <a:sym typeface="Wingdings" pitchFamily="2" charset="2"/>
                            </a:rPr>
                            <m:t>sin</m:t>
                          </m:r>
                        </m:fName>
                        <m:e>
                          <m:r>
                            <a:rPr lang="en-US" b="0" i="1" baseline="0" dirty="0" smtClean="0">
                              <a:latin typeface="Cambria Math"/>
                              <a:sym typeface="Wingdings" pitchFamily="2" charset="2"/>
                            </a:rPr>
                            <m:t>90°</m:t>
                          </m:r>
                        </m:e>
                      </m:func>
                      <m:r>
                        <a:rPr lang="en-US" i="1" baseline="0" dirty="0" smtClean="0">
                          <a:latin typeface="Cambria Math"/>
                          <a:sym typeface="Wingdings" pitchFamily="2" charset="2"/>
                        </a:rPr>
                        <m:t>  10</m:t>
                      </m:r>
                      <m:r>
                        <a:rPr lang="en-US" b="0" i="1" baseline="0" dirty="0" smtClean="0">
                          <a:latin typeface="Cambria Math"/>
                          <a:sym typeface="Wingdings" pitchFamily="2" charset="2"/>
                        </a:rPr>
                        <m:t> </m:t>
                      </m:r>
                      <m:r>
                        <a:rPr lang="en-US" i="1" baseline="0" dirty="0" smtClean="0">
                          <a:latin typeface="Cambria Math"/>
                          <a:sym typeface="Wingdings" pitchFamily="2" charset="2"/>
                        </a:rPr>
                        <m:t>𝑁𝑚</m:t>
                      </m:r>
                      <m:r>
                        <a:rPr lang="en-US" i="1" baseline="0" dirty="0" smtClean="0">
                          <a:latin typeface="Cambria Math"/>
                          <a:sym typeface="Wingdings" pitchFamily="2" charset="2"/>
                        </a:rPr>
                        <m:t>=</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2.513</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−6</m:t>
                              </m:r>
                            </m:sup>
                          </m:sSup>
                          <m:r>
                            <a:rPr lang="en-US" b="0" i="1" baseline="0" dirty="0" smtClean="0">
                              <a:latin typeface="Cambria Math"/>
                              <a:sym typeface="Wingdings" pitchFamily="2" charset="2"/>
                            </a:rPr>
                            <m:t> </m:t>
                          </m:r>
                          <m:r>
                            <a:rPr lang="en-US" i="1" baseline="0" dirty="0" smtClean="0">
                              <a:latin typeface="Cambria Math"/>
                              <a:sym typeface="Wingdings" pitchFamily="2" charset="2"/>
                            </a:rPr>
                            <m:t>𝑁𝑚</m:t>
                          </m:r>
                        </m:e>
                      </m:d>
                      <m:r>
                        <a:rPr lang="en-US" i="1" baseline="0" dirty="0" smtClean="0">
                          <a:latin typeface="Cambria Math"/>
                          <a:sym typeface="Wingdings" pitchFamily="2" charset="2"/>
                        </a:rPr>
                        <m:t>𝑁</m:t>
                      </m:r>
                      <m:r>
                        <a:rPr lang="en-US" i="1" baseline="0" dirty="0" smtClean="0">
                          <a:latin typeface="Cambria Math"/>
                          <a:sym typeface="Wingdings" pitchFamily="2" charset="2"/>
                        </a:rPr>
                        <m:t>  </m:t>
                      </m:r>
                      <m:r>
                        <a:rPr lang="en-US" i="1" baseline="0" dirty="0" smtClean="0">
                          <a:latin typeface="Cambria Math"/>
                          <a:sym typeface="Wingdings" pitchFamily="2" charset="2"/>
                        </a:rPr>
                        <m:t>𝑁</m:t>
                      </m:r>
                      <m:r>
                        <a:rPr lang="en-US" i="1" baseline="0" dirty="0" smtClean="0">
                          <a:latin typeface="Cambria Math"/>
                          <a:sym typeface="Wingdings" pitchFamily="2" charset="2"/>
                        </a:rPr>
                        <m:t>=3.98×</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6</m:t>
                          </m:r>
                        </m:sup>
                      </m:sSup>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b="0" i="0" dirty="0" smtClean="0">
                    <a:latin typeface="Cambria Math"/>
                  </a:rPr>
                  <a:t>𝜏</a:t>
                </a:r>
                <a:r>
                  <a:rPr lang="en-US" i="0" dirty="0" smtClean="0">
                    <a:latin typeface="Cambria Math"/>
                  </a:rPr>
                  <a:t>=</a:t>
                </a:r>
                <a:r>
                  <a:rPr lang="en-US" b="0" i="0" dirty="0" smtClean="0">
                    <a:latin typeface="Cambria Math"/>
                  </a:rPr>
                  <a:t>𝑁</a:t>
                </a:r>
                <a:r>
                  <a:rPr lang="en-US" i="0" dirty="0" err="1" smtClean="0">
                    <a:latin typeface="Cambria Math"/>
                  </a:rPr>
                  <a:t>𝐼𝐴𝐵 sin</a:t>
                </a:r>
                <a:r>
                  <a:rPr lang="en-US" b="0" i="0" dirty="0" smtClean="0">
                    <a:latin typeface="Cambria Math"/>
                  </a:rPr>
                  <a:t>⁡𝜙</a:t>
                </a:r>
                <a:r>
                  <a:rPr lang="en-US" i="0" dirty="0" smtClean="0">
                    <a:latin typeface="Cambria Math"/>
                    <a:sym typeface="Wingdings" pitchFamily="2" charset="2"/>
                  </a:rPr>
                  <a:t> 10</a:t>
                </a:r>
                <a:r>
                  <a:rPr lang="en-US" b="0" i="0" dirty="0" smtClean="0">
                    <a:latin typeface="Cambria Math"/>
                    <a:sym typeface="Wingdings" pitchFamily="2" charset="2"/>
                  </a:rPr>
                  <a:t> </a:t>
                </a:r>
                <a:r>
                  <a:rPr lang="en-US" i="0" dirty="0" smtClean="0">
                    <a:latin typeface="Cambria Math"/>
                    <a:sym typeface="Wingdings" pitchFamily="2" charset="2"/>
                  </a:rPr>
                  <a:t>𝑁𝑚=𝑁(0.1</a:t>
                </a:r>
                <a:r>
                  <a:rPr lang="en-US" b="0" i="0" dirty="0" smtClean="0">
                    <a:latin typeface="Cambria Math"/>
                    <a:sym typeface="Wingdings" pitchFamily="2" charset="2"/>
                  </a:rPr>
                  <a:t> </a:t>
                </a:r>
                <a:r>
                  <a:rPr lang="en-US" i="0" dirty="0" smtClean="0">
                    <a:latin typeface="Cambria Math"/>
                    <a:sym typeface="Wingdings" pitchFamily="2" charset="2"/>
                  </a:rPr>
                  <a:t>𝐴)(</a:t>
                </a:r>
                <a:r>
                  <a:rPr lang="el-GR" i="0" dirty="0" smtClean="0">
                    <a:latin typeface="Cambria Math"/>
                    <a:sym typeface="Wingdings" pitchFamily="2" charset="2"/>
                  </a:rPr>
                  <a:t>𝜋</a:t>
                </a:r>
                <a:r>
                  <a:rPr lang="en-US" i="0" dirty="0" smtClean="0">
                    <a:latin typeface="Cambria Math"/>
                    <a:sym typeface="Wingdings" pitchFamily="2" charset="2"/>
                  </a:rPr>
                  <a:t>(0.02</a:t>
                </a:r>
                <a:r>
                  <a:rPr lang="en-US" b="0" i="0" dirty="0" smtClean="0">
                    <a:latin typeface="Cambria Math"/>
                    <a:sym typeface="Wingdings" pitchFamily="2" charset="2"/>
                  </a:rPr>
                  <a:t> </a:t>
                </a:r>
                <a:r>
                  <a:rPr lang="en-US" i="0" dirty="0" smtClean="0">
                    <a:latin typeface="Cambria Math"/>
                    <a:sym typeface="Wingdings" pitchFamily="2" charset="2"/>
                  </a:rPr>
                  <a:t>𝑚)</a:t>
                </a:r>
                <a:r>
                  <a:rPr lang="en-US" i="0" baseline="30000" dirty="0" smtClean="0">
                    <a:latin typeface="Cambria Math"/>
                    <a:sym typeface="Wingdings" pitchFamily="2" charset="2"/>
                  </a:rPr>
                  <a:t>2</a:t>
                </a:r>
                <a:r>
                  <a:rPr lang="en-US" i="0" baseline="0" dirty="0" smtClean="0">
                    <a:latin typeface="Cambria Math"/>
                    <a:sym typeface="Wingdings" pitchFamily="2" charset="2"/>
                  </a:rPr>
                  <a:t>)(0.02</a:t>
                </a:r>
                <a:r>
                  <a:rPr lang="en-US" b="0" i="0" baseline="0" dirty="0" smtClean="0">
                    <a:latin typeface="Cambria Math"/>
                    <a:sym typeface="Wingdings" pitchFamily="2" charset="2"/>
                  </a:rPr>
                  <a:t> </a:t>
                </a:r>
                <a:r>
                  <a:rPr lang="en-US" i="0" baseline="0" dirty="0" smtClean="0">
                    <a:latin typeface="Cambria Math"/>
                    <a:sym typeface="Wingdings" pitchFamily="2" charset="2"/>
                  </a:rPr>
                  <a:t>𝑇)</a:t>
                </a:r>
                <a:r>
                  <a:rPr lang="en-US" b="0" i="0" baseline="0" dirty="0" smtClean="0">
                    <a:latin typeface="Cambria Math"/>
                    <a:sym typeface="Wingdings" pitchFamily="2" charset="2"/>
                  </a:rPr>
                  <a:t>  sin⁡〖90°〗 </a:t>
                </a:r>
                <a:r>
                  <a:rPr lang="en-US" i="0" baseline="0" dirty="0" smtClean="0">
                    <a:latin typeface="Cambria Math"/>
                    <a:sym typeface="Wingdings" pitchFamily="2" charset="2"/>
                  </a:rPr>
                  <a:t>  10</a:t>
                </a:r>
                <a:r>
                  <a:rPr lang="en-US" b="0" i="0" baseline="0" dirty="0" smtClean="0">
                    <a:latin typeface="Cambria Math"/>
                    <a:sym typeface="Wingdings" pitchFamily="2" charset="2"/>
                  </a:rPr>
                  <a:t> </a:t>
                </a:r>
                <a:r>
                  <a:rPr lang="en-US" i="0" baseline="0" dirty="0" smtClean="0">
                    <a:latin typeface="Cambria Math"/>
                    <a:sym typeface="Wingdings" pitchFamily="2" charset="2"/>
                  </a:rPr>
                  <a:t>𝑁𝑚=(2.513</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〗^(−6)  </a:t>
                </a:r>
                <a:r>
                  <a:rPr lang="en-US" i="0" baseline="0" dirty="0" smtClean="0">
                    <a:latin typeface="Cambria Math"/>
                    <a:sym typeface="Wingdings" pitchFamily="2" charset="2"/>
                  </a:rPr>
                  <a:t>𝑁𝑚)𝑁  𝑁=3.98</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〗^6</a:t>
                </a:r>
                <a:endParaRPr lang="en-US" dirty="0"/>
              </a:p>
            </p:txBody>
          </p:sp>
        </mc:Fallback>
      </mc:AlternateContent>
      <p:sp>
        <p:nvSpPr>
          <p:cNvPr id="4" name="Slide Number Placeholder 3"/>
          <p:cNvSpPr>
            <a:spLocks noGrp="1"/>
          </p:cNvSpPr>
          <p:nvPr>
            <p:ph type="sldNum" sz="quarter" idx="10"/>
          </p:nvPr>
        </p:nvSpPr>
        <p:spPr/>
        <p:txBody>
          <a:bodyPr/>
          <a:lstStyle/>
          <a:p>
            <a:fld id="{6A126EB7-10E2-4984-A28D-2C23C49518D8}"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20.1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22.9-22.11</a:t>
            </a:r>
          </a:p>
        </p:txBody>
      </p:sp>
      <p:sp>
        <p:nvSpPr>
          <p:cNvPr id="4" name="Slide Number Placeholder 3"/>
          <p:cNvSpPr>
            <a:spLocks noGrp="1"/>
          </p:cNvSpPr>
          <p:nvPr>
            <p:ph type="sldNum" sz="quarter" idx="5"/>
          </p:nvPr>
        </p:nvSpPr>
        <p:spPr/>
        <p:txBody>
          <a:bodyPr/>
          <a:lstStyle/>
          <a:p>
            <a:fld id="{363C34E1-F36A-48B1-8550-65E47ADE10D2}" type="slidenum">
              <a:rPr lang="en-US" smtClean="0"/>
              <a:t>28</a:t>
            </a:fld>
            <a:endParaRPr lang="en-US"/>
          </a:p>
        </p:txBody>
      </p:sp>
    </p:spTree>
    <p:extLst>
      <p:ext uri="{BB962C8B-B14F-4D97-AF65-F5344CB8AC3E}">
        <p14:creationId xmlns:p14="http://schemas.microsoft.com/office/powerpoint/2010/main" val="2288445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that Ampere’s Law is valid</a:t>
            </a:r>
            <a:r>
              <a:rPr lang="en-US" baseline="0" dirty="0"/>
              <a:t> for any wire configuration</a:t>
            </a:r>
          </a:p>
          <a:p>
            <a:r>
              <a:rPr lang="en-US" baseline="0" dirty="0"/>
              <a:t>If B is always parallel to the path, then the sum becomes </a:t>
            </a:r>
            <a:r>
              <a:rPr lang="en-US" baseline="0" dirty="0" err="1"/>
              <a:t>Bℓ</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agrees</a:t>
            </a:r>
            <a:r>
              <a:rPr lang="en-US" baseline="0" dirty="0"/>
              <a:t> with the result from section 7.</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26EB7-10E2-4984-A28D-2C23C49518D8}" type="slidenum">
              <a:rPr lang="en-US" smtClean="0"/>
              <a:pPr/>
              <a:t>32</a:t>
            </a:fld>
            <a:endParaRPr lang="en-US"/>
          </a:p>
        </p:txBody>
      </p:sp>
    </p:spTree>
    <p:extLst>
      <p:ext uri="{BB962C8B-B14F-4D97-AF65-F5344CB8AC3E}">
        <p14:creationId xmlns:p14="http://schemas.microsoft.com/office/powerpoint/2010/main" val="2556413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1a.  North (</a:t>
            </a:r>
            <a:r>
              <a:rPr lang="en-US" dirty="0" err="1"/>
              <a:t>rhr</a:t>
            </a:r>
            <a:r>
              <a:rPr lang="en-US" dirty="0"/>
              <a:t>)</a:t>
            </a:r>
          </a:p>
          <a:p>
            <a:r>
              <a:rPr lang="en-US" dirty="0"/>
              <a:t>1b.</a:t>
            </a:r>
            <a:r>
              <a:rPr lang="en-US" baseline="0" dirty="0"/>
              <a:t>  West (</a:t>
            </a:r>
            <a:r>
              <a:rPr lang="en-US" baseline="0" dirty="0" err="1"/>
              <a:t>rhr</a:t>
            </a:r>
            <a:r>
              <a:rPr lang="en-US" baseline="0" dirty="0"/>
              <a:t>)</a:t>
            </a:r>
          </a:p>
          <a:p>
            <a:pPr marL="228600" indent="-228600">
              <a:buAutoNum type="arabicPeriod" startAt="2"/>
            </a:pPr>
            <a:r>
              <a:rPr lang="en-US" baseline="0" dirty="0"/>
              <a:t>The B-fields between wires cancel; outside of wires add.  The B-fields between the wires add; outside of wires cancel.</a:t>
            </a:r>
          </a:p>
        </p:txBody>
      </p:sp>
      <p:sp>
        <p:nvSpPr>
          <p:cNvPr id="4" name="Slide Number Placeholder 3"/>
          <p:cNvSpPr>
            <a:spLocks noGrp="1"/>
          </p:cNvSpPr>
          <p:nvPr>
            <p:ph type="sldNum" sz="quarter" idx="10"/>
          </p:nvPr>
        </p:nvSpPr>
        <p:spPr/>
        <p:txBody>
          <a:bodyPr/>
          <a:lstStyle/>
          <a:p>
            <a:fld id="{6A126EB7-10E2-4984-A28D-2C23C49518D8}"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20.1</a:t>
            </a:r>
          </a:p>
          <a:p>
            <a:r>
              <a:rPr lang="en-US" dirty="0"/>
              <a:t>OpenStax College Physics 2e 22.1-22.3</a:t>
            </a:r>
          </a:p>
        </p:txBody>
      </p:sp>
      <p:sp>
        <p:nvSpPr>
          <p:cNvPr id="4" name="Slide Number Placeholder 3"/>
          <p:cNvSpPr>
            <a:spLocks noGrp="1"/>
          </p:cNvSpPr>
          <p:nvPr>
            <p:ph type="sldNum" sz="quarter" idx="5"/>
          </p:nvPr>
        </p:nvSpPr>
        <p:spPr/>
        <p:txBody>
          <a:bodyPr/>
          <a:lstStyle/>
          <a:p>
            <a:fld id="{363C34E1-F36A-48B1-8550-65E47ADE10D2}" type="slidenum">
              <a:rPr lang="en-US" smtClean="0"/>
              <a:t>3</a:t>
            </a:fld>
            <a:endParaRPr lang="en-US"/>
          </a:p>
        </p:txBody>
      </p:sp>
    </p:spTree>
    <p:extLst>
      <p:ext uri="{BB962C8B-B14F-4D97-AF65-F5344CB8AC3E}">
        <p14:creationId xmlns:p14="http://schemas.microsoft.com/office/powerpoint/2010/main" val="2707458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228600" indent="-228600">
                  <a:buAutoNum type="arabicParenR"/>
                </a:pPr>
                <a14:m>
                  <m:oMath xmlns:m="http://schemas.openxmlformats.org/officeDocument/2006/math">
                    <m:r>
                      <a:rPr lang="en-US" i="1" dirty="0" smtClean="0">
                        <a:latin typeface="Cambria Math"/>
                      </a:rPr>
                      <m:t>𝐵</m:t>
                    </m:r>
                    <m:d>
                      <m:dPr>
                        <m:ctrlPr>
                          <a:rPr lang="en-US" i="1" dirty="0" smtClean="0">
                            <a:latin typeface="Cambria Math" panose="02040503050406030204" pitchFamily="18" charset="0"/>
                          </a:rPr>
                        </m:ctrlPr>
                      </m:dPr>
                      <m:e>
                        <m:r>
                          <a:rPr lang="en-US" i="1" dirty="0" smtClean="0">
                            <a:latin typeface="Cambria Math"/>
                          </a:rPr>
                          <m:t>2</m:t>
                        </m:r>
                        <m:r>
                          <a:rPr lang="en-US" b="0" i="1" dirty="0" smtClean="0">
                            <a:latin typeface="Cambria Math"/>
                          </a:rPr>
                          <m:t>𝜋</m:t>
                        </m:r>
                        <m:r>
                          <a:rPr lang="en-US" i="1" dirty="0" smtClean="0">
                            <a:latin typeface="Cambria Math"/>
                          </a:rPr>
                          <m:t>𝑟</m:t>
                        </m:r>
                      </m:e>
                    </m:d>
                    <m:r>
                      <a:rPr lang="en-US"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𝜇</m:t>
                        </m:r>
                      </m:e>
                      <m:sub>
                        <m:r>
                          <a:rPr lang="en-US" b="0" i="1" dirty="0" smtClean="0">
                            <a:latin typeface="Cambria Math"/>
                          </a:rPr>
                          <m:t>0</m:t>
                        </m:r>
                      </m:sub>
                    </m:sSub>
                    <m:r>
                      <a:rPr lang="en-US" i="1" baseline="0" dirty="0" smtClean="0">
                        <a:latin typeface="Cambria Math"/>
                      </a:rPr>
                      <m:t>𝐼</m:t>
                    </m:r>
                    <m:r>
                      <a:rPr lang="en-US" b="0" i="1" baseline="0" dirty="0" smtClean="0">
                        <a:latin typeface="Cambria Math"/>
                      </a:rPr>
                      <m:t>→</m:t>
                    </m:r>
                    <m:r>
                      <a:rPr lang="en-US" i="1" baseline="0" dirty="0" smtClean="0">
                        <a:latin typeface="Cambria Math"/>
                      </a:rPr>
                      <m:t> </m:t>
                    </m:r>
                    <m:r>
                      <a:rPr lang="en-US" i="1" baseline="0" dirty="0" smtClean="0">
                        <a:latin typeface="Cambria Math"/>
                        <a:sym typeface="Wingdings" pitchFamily="2" charset="2"/>
                      </a:rPr>
                      <m:t>𝐵</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2</m:t>
                        </m:r>
                        <m:r>
                          <a:rPr lang="en-US" b="0" i="1" baseline="0" dirty="0" smtClean="0">
                            <a:latin typeface="Cambria Math"/>
                            <a:sym typeface="Wingdings" pitchFamily="2" charset="2"/>
                          </a:rPr>
                          <m:t>𝜋</m:t>
                        </m:r>
                        <m:r>
                          <a:rPr lang="en-US" i="1" dirty="0" smtClean="0">
                            <a:latin typeface="Cambria Math"/>
                          </a:rPr>
                          <m:t>0.004</m:t>
                        </m:r>
                        <m:r>
                          <a:rPr lang="en-US" b="0" i="1" dirty="0" smtClean="0">
                            <a:latin typeface="Cambria Math"/>
                          </a:rPr>
                          <m:t> </m:t>
                        </m:r>
                        <m:r>
                          <a:rPr lang="en-US" i="1" dirty="0" smtClean="0">
                            <a:latin typeface="Cambria Math"/>
                          </a:rPr>
                          <m:t>𝑚</m:t>
                        </m:r>
                      </m:e>
                    </m:d>
                    <m:r>
                      <a:rPr lang="en-US" i="1" dirty="0" smtClean="0">
                        <a:latin typeface="Cambria Math"/>
                      </a:rPr>
                      <m:t>=4</m:t>
                    </m:r>
                    <m:r>
                      <a:rPr lang="en-US" b="0" i="1" dirty="0" smtClean="0">
                        <a:latin typeface="Cambria Math"/>
                      </a:rPr>
                      <m:t>𝜋</m:t>
                    </m:r>
                    <m:r>
                      <a:rPr lang="en-US" b="0" i="1"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−7</m:t>
                        </m:r>
                      </m:sup>
                    </m:sSup>
                    <m:f>
                      <m:fPr>
                        <m:ctrlPr>
                          <a:rPr lang="en-US" i="1" baseline="0" dirty="0" smtClean="0">
                            <a:latin typeface="Cambria Math" panose="02040503050406030204" pitchFamily="18" charset="0"/>
                          </a:rPr>
                        </m:ctrlPr>
                      </m:fPr>
                      <m:num>
                        <m:r>
                          <a:rPr lang="en-US" i="1" baseline="0" dirty="0" smtClean="0">
                            <a:latin typeface="Cambria Math"/>
                          </a:rPr>
                          <m:t>𝑇𝑚</m:t>
                        </m:r>
                      </m:num>
                      <m:den>
                        <m:r>
                          <a:rPr lang="en-US" i="1" baseline="0" dirty="0" smtClean="0">
                            <a:latin typeface="Cambria Math"/>
                          </a:rPr>
                          <m:t>𝐴</m:t>
                        </m:r>
                      </m:den>
                    </m:f>
                    <m:d>
                      <m:dPr>
                        <m:ctrlPr>
                          <a:rPr lang="en-US" i="1" baseline="0" dirty="0" smtClean="0">
                            <a:latin typeface="Cambria Math" panose="02040503050406030204" pitchFamily="18" charset="0"/>
                          </a:rPr>
                        </m:ctrlPr>
                      </m:dPr>
                      <m:e>
                        <m:r>
                          <a:rPr lang="en-US" i="1" baseline="0" dirty="0" smtClean="0">
                            <a:latin typeface="Cambria Math"/>
                          </a:rPr>
                          <m:t>2</m:t>
                        </m:r>
                        <m:r>
                          <a:rPr lang="en-US" b="0" i="1" baseline="0" dirty="0" smtClean="0">
                            <a:latin typeface="Cambria Math"/>
                          </a:rPr>
                          <m:t> </m:t>
                        </m:r>
                        <m:r>
                          <a:rPr lang="en-US" i="1" baseline="0" dirty="0" smtClean="0">
                            <a:latin typeface="Cambria Math"/>
                          </a:rPr>
                          <m:t>𝐴</m:t>
                        </m:r>
                        <m:r>
                          <a:rPr lang="en-US" i="1" baseline="0" dirty="0" smtClean="0">
                            <a:latin typeface="Cambria Math"/>
                          </a:rPr>
                          <m:t>+−1.5 </m:t>
                        </m:r>
                        <m:r>
                          <a:rPr lang="en-US" i="1" baseline="0" dirty="0" smtClean="0">
                            <a:latin typeface="Cambria Math"/>
                          </a:rPr>
                          <m:t>𝐴</m:t>
                        </m:r>
                      </m:e>
                    </m:d>
                    <m:r>
                      <a:rPr lang="en-US" i="1" baseline="0" dirty="0" smtClean="0">
                        <a:latin typeface="Cambria Math"/>
                      </a:rPr>
                      <m:t> </m:t>
                    </m:r>
                    <m:r>
                      <a:rPr lang="en-US" i="1" baseline="0" dirty="0" smtClean="0">
                        <a:latin typeface="Cambria Math"/>
                        <a:sym typeface="Wingdings" pitchFamily="2" charset="2"/>
                      </a:rPr>
                      <m:t> </m:t>
                    </m:r>
                    <m:r>
                      <a:rPr lang="en-US" i="1" baseline="0" dirty="0" smtClean="0">
                        <a:latin typeface="Cambria Math"/>
                        <a:sym typeface="Wingdings" pitchFamily="2" charset="2"/>
                      </a:rPr>
                      <m:t>𝐵</m:t>
                    </m:r>
                    <m:r>
                      <a:rPr lang="en-US" i="1" baseline="0" dirty="0" smtClean="0">
                        <a:latin typeface="Cambria Math"/>
                        <a:sym typeface="Wingdings" pitchFamily="2" charset="2"/>
                      </a:rPr>
                      <m:t>=2×</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−7</m:t>
                        </m:r>
                      </m:sup>
                    </m:sSup>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𝑇𝑚</m:t>
                        </m:r>
                      </m:num>
                      <m:den>
                        <m:r>
                          <a:rPr lang="en-US" i="1" baseline="0" dirty="0" smtClean="0">
                            <a:latin typeface="Cambria Math"/>
                            <a:sym typeface="Wingdings" pitchFamily="2" charset="2"/>
                          </a:rPr>
                          <m:t>𝐴</m:t>
                        </m:r>
                      </m:den>
                    </m:f>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0.5</m:t>
                        </m:r>
                        <m:r>
                          <a:rPr lang="en-US" b="0" i="1" baseline="0" dirty="0" smtClean="0">
                            <a:latin typeface="Cambria Math"/>
                            <a:sym typeface="Wingdings" pitchFamily="2" charset="2"/>
                          </a:rPr>
                          <m:t> </m:t>
                        </m:r>
                        <m:r>
                          <a:rPr lang="en-US" i="1" baseline="0" dirty="0" smtClean="0">
                            <a:latin typeface="Cambria Math"/>
                            <a:sym typeface="Wingdings" pitchFamily="2" charset="2"/>
                          </a:rPr>
                          <m:t>𝐴</m:t>
                        </m:r>
                      </m:num>
                      <m:den>
                        <m:r>
                          <a:rPr lang="en-US" i="1" baseline="0" dirty="0" smtClean="0">
                            <a:latin typeface="Cambria Math"/>
                            <a:sym typeface="Wingdings" pitchFamily="2" charset="2"/>
                          </a:rPr>
                          <m:t>0.004</m:t>
                        </m:r>
                        <m:r>
                          <a:rPr lang="en-US" b="0" i="1" baseline="0" dirty="0" smtClean="0">
                            <a:latin typeface="Cambria Math"/>
                            <a:sym typeface="Wingdings" pitchFamily="2" charset="2"/>
                          </a:rPr>
                          <m:t> </m:t>
                        </m:r>
                        <m:r>
                          <a:rPr lang="en-US" i="1" baseline="0" dirty="0" smtClean="0">
                            <a:latin typeface="Cambria Math"/>
                            <a:sym typeface="Wingdings" pitchFamily="2" charset="2"/>
                          </a:rPr>
                          <m:t>𝑚</m:t>
                        </m:r>
                      </m:den>
                    </m:f>
                    <m:r>
                      <a:rPr lang="en-US" i="1" baseline="0" dirty="0" smtClean="0">
                        <a:latin typeface="Cambria Math"/>
                        <a:sym typeface="Wingdings" pitchFamily="2" charset="2"/>
                      </a:rPr>
                      <m:t>=2.5</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−5</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𝑇</m:t>
                    </m:r>
                  </m:oMath>
                </a14:m>
                <a:endParaRPr lang="en-US" baseline="0" dirty="0">
                  <a:sym typeface="Wingdings" pitchFamily="2" charset="2"/>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14:m>
                  <m:oMath xmlns:m="http://schemas.openxmlformats.org/officeDocument/2006/math">
                    <m:r>
                      <a:rPr lang="en-US" i="1" dirty="0" smtClean="0">
                        <a:latin typeface="Cambria Math"/>
                      </a:rPr>
                      <m:t>𝐵</m:t>
                    </m:r>
                    <m:d>
                      <m:dPr>
                        <m:ctrlPr>
                          <a:rPr lang="en-US" i="1" dirty="0" smtClean="0">
                            <a:latin typeface="Cambria Math" panose="02040503050406030204" pitchFamily="18" charset="0"/>
                          </a:rPr>
                        </m:ctrlPr>
                      </m:dPr>
                      <m:e>
                        <m:r>
                          <a:rPr lang="en-US" i="1" dirty="0" smtClean="0">
                            <a:latin typeface="Cambria Math"/>
                          </a:rPr>
                          <m:t>2</m:t>
                        </m:r>
                        <m:r>
                          <a:rPr lang="en-US" b="0" i="1" dirty="0" smtClean="0">
                            <a:latin typeface="Cambria Math"/>
                          </a:rPr>
                          <m:t>𝜋</m:t>
                        </m:r>
                        <m:r>
                          <a:rPr lang="en-US" i="1" dirty="0" smtClean="0">
                            <a:latin typeface="Cambria Math"/>
                          </a:rPr>
                          <m:t>𝑟</m:t>
                        </m:r>
                      </m:e>
                    </m:d>
                    <m:r>
                      <a:rPr lang="en-US"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𝜇</m:t>
                        </m:r>
                      </m:e>
                      <m:sub>
                        <m:r>
                          <a:rPr lang="en-US" b="0" i="1" dirty="0" smtClean="0">
                            <a:latin typeface="Cambria Math"/>
                          </a:rPr>
                          <m:t>0</m:t>
                        </m:r>
                      </m:sub>
                    </m:sSub>
                    <m:r>
                      <a:rPr lang="en-US" i="1" baseline="0" dirty="0" smtClean="0">
                        <a:latin typeface="Cambria Math"/>
                      </a:rPr>
                      <m:t>𝐼</m:t>
                    </m:r>
                    <m:r>
                      <a:rPr lang="en-US" b="0" i="1" baseline="0" dirty="0" smtClean="0">
                        <a:latin typeface="Cambria Math"/>
                      </a:rPr>
                      <m:t>→</m:t>
                    </m:r>
                    <m:r>
                      <a:rPr lang="en-US" i="1" baseline="0" dirty="0" smtClean="0">
                        <a:latin typeface="Cambria Math"/>
                      </a:rPr>
                      <m:t> </m:t>
                    </m:r>
                    <m:r>
                      <a:rPr lang="en-US" i="1" baseline="0" dirty="0" smtClean="0">
                        <a:latin typeface="Cambria Math"/>
                        <a:sym typeface="Wingdings" pitchFamily="2" charset="2"/>
                      </a:rPr>
                      <m:t>𝐵</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2</m:t>
                        </m:r>
                        <m:r>
                          <a:rPr lang="en-US" b="0" i="1" baseline="0" dirty="0" smtClean="0">
                            <a:latin typeface="Cambria Math"/>
                            <a:sym typeface="Wingdings" pitchFamily="2" charset="2"/>
                          </a:rPr>
                          <m:t>𝜋</m:t>
                        </m:r>
                        <m:r>
                          <a:rPr lang="en-US" i="1" dirty="0" smtClean="0">
                            <a:latin typeface="Cambria Math"/>
                          </a:rPr>
                          <m:t>0.0005</m:t>
                        </m:r>
                        <m:r>
                          <a:rPr lang="en-US" b="0" i="1" dirty="0" smtClean="0">
                            <a:latin typeface="Cambria Math"/>
                          </a:rPr>
                          <m:t> </m:t>
                        </m:r>
                        <m:r>
                          <a:rPr lang="en-US" i="1" dirty="0" smtClean="0">
                            <a:latin typeface="Cambria Math"/>
                          </a:rPr>
                          <m:t>𝑚</m:t>
                        </m:r>
                      </m:e>
                    </m:d>
                    <m:r>
                      <a:rPr lang="en-US" i="1" dirty="0" smtClean="0">
                        <a:latin typeface="Cambria Math"/>
                      </a:rPr>
                      <m:t>=4</m:t>
                    </m:r>
                    <m:r>
                      <a:rPr lang="en-US" b="0" i="1" dirty="0" smtClean="0">
                        <a:latin typeface="Cambria Math"/>
                      </a:rPr>
                      <m:t>𝜋</m:t>
                    </m:r>
                    <m:r>
                      <a:rPr lang="en-US" b="0" i="1"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−7</m:t>
                        </m:r>
                      </m:sup>
                    </m:sSup>
                    <m:f>
                      <m:fPr>
                        <m:ctrlPr>
                          <a:rPr lang="en-US" i="1" baseline="0" dirty="0" smtClean="0">
                            <a:latin typeface="Cambria Math" panose="02040503050406030204" pitchFamily="18" charset="0"/>
                          </a:rPr>
                        </m:ctrlPr>
                      </m:fPr>
                      <m:num>
                        <m:r>
                          <a:rPr lang="en-US" i="1" baseline="0" dirty="0" smtClean="0">
                            <a:latin typeface="Cambria Math"/>
                          </a:rPr>
                          <m:t>𝑇𝑚</m:t>
                        </m:r>
                      </m:num>
                      <m:den>
                        <m:r>
                          <a:rPr lang="en-US" i="1" baseline="0" dirty="0" smtClean="0">
                            <a:latin typeface="Cambria Math"/>
                          </a:rPr>
                          <m:t>𝐴</m:t>
                        </m:r>
                      </m:den>
                    </m:f>
                    <m:r>
                      <a:rPr lang="en-US" b="0" i="1" baseline="0" dirty="0" smtClean="0">
                        <a:latin typeface="Cambria Math"/>
                      </a:rPr>
                      <m:t> </m:t>
                    </m:r>
                    <m:d>
                      <m:dPr>
                        <m:ctrlPr>
                          <a:rPr lang="en-US" i="1" baseline="0" dirty="0" smtClean="0">
                            <a:latin typeface="Cambria Math" panose="02040503050406030204" pitchFamily="18" charset="0"/>
                          </a:rPr>
                        </m:ctrlPr>
                      </m:dPr>
                      <m:e>
                        <m:r>
                          <a:rPr lang="en-US" i="1" baseline="0" dirty="0" smtClean="0">
                            <a:latin typeface="Cambria Math"/>
                          </a:rPr>
                          <m:t>2</m:t>
                        </m:r>
                        <m:r>
                          <a:rPr lang="en-US" b="0" i="1" baseline="0" dirty="0" smtClean="0">
                            <a:latin typeface="Cambria Math"/>
                          </a:rPr>
                          <m:t> </m:t>
                        </m:r>
                        <m:r>
                          <a:rPr lang="en-US" i="1" baseline="0" dirty="0" smtClean="0">
                            <a:latin typeface="Cambria Math"/>
                          </a:rPr>
                          <m:t>𝐴</m:t>
                        </m:r>
                      </m:e>
                    </m:d>
                    <m:r>
                      <a:rPr lang="en-US" i="1" baseline="0" dirty="0" smtClean="0">
                        <a:latin typeface="Cambria Math"/>
                      </a:rPr>
                      <m:t> </m:t>
                    </m:r>
                    <m:r>
                      <a:rPr lang="en-US" i="1" baseline="0" dirty="0" smtClean="0">
                        <a:latin typeface="Cambria Math"/>
                        <a:sym typeface="Wingdings" pitchFamily="2" charset="2"/>
                      </a:rPr>
                      <m:t> </m:t>
                    </m:r>
                    <m:r>
                      <a:rPr lang="en-US" i="1" baseline="0" dirty="0" smtClean="0">
                        <a:latin typeface="Cambria Math"/>
                        <a:sym typeface="Wingdings" pitchFamily="2" charset="2"/>
                      </a:rPr>
                      <m:t>𝐵</m:t>
                    </m:r>
                    <m:r>
                      <a:rPr lang="en-US" i="1" baseline="0" dirty="0" smtClean="0">
                        <a:latin typeface="Cambria Math"/>
                        <a:sym typeface="Wingdings" pitchFamily="2" charset="2"/>
                      </a:rPr>
                      <m:t>=2×</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−7</m:t>
                        </m:r>
                      </m:sup>
                    </m:sSup>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𝑇𝑚</m:t>
                        </m:r>
                      </m:num>
                      <m:den>
                        <m:r>
                          <a:rPr lang="en-US" i="1" baseline="0" dirty="0" smtClean="0">
                            <a:latin typeface="Cambria Math"/>
                            <a:sym typeface="Wingdings" pitchFamily="2" charset="2"/>
                          </a:rPr>
                          <m:t>𝐴</m:t>
                        </m:r>
                      </m:den>
                    </m:f>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2</m:t>
                        </m:r>
                        <m:r>
                          <a:rPr lang="en-US" b="0" i="1" baseline="0" dirty="0" smtClean="0">
                            <a:latin typeface="Cambria Math"/>
                            <a:sym typeface="Wingdings" pitchFamily="2" charset="2"/>
                          </a:rPr>
                          <m:t> </m:t>
                        </m:r>
                        <m:r>
                          <a:rPr lang="en-US" i="1" baseline="0" dirty="0" smtClean="0">
                            <a:latin typeface="Cambria Math"/>
                            <a:sym typeface="Wingdings" pitchFamily="2" charset="2"/>
                          </a:rPr>
                          <m:t>𝐴</m:t>
                        </m:r>
                      </m:num>
                      <m:den>
                        <m:r>
                          <a:rPr lang="en-US" i="1" baseline="0" dirty="0" smtClean="0">
                            <a:latin typeface="Cambria Math"/>
                            <a:sym typeface="Wingdings" pitchFamily="2" charset="2"/>
                          </a:rPr>
                          <m:t>0.0005</m:t>
                        </m:r>
                        <m:r>
                          <a:rPr lang="en-US" b="0" i="1" baseline="0" dirty="0" smtClean="0">
                            <a:latin typeface="Cambria Math"/>
                            <a:sym typeface="Wingdings" pitchFamily="2" charset="2"/>
                          </a:rPr>
                          <m:t> </m:t>
                        </m:r>
                        <m:r>
                          <a:rPr lang="en-US" i="1" baseline="0" dirty="0" smtClean="0">
                            <a:latin typeface="Cambria Math"/>
                            <a:sym typeface="Wingdings" pitchFamily="2" charset="2"/>
                          </a:rPr>
                          <m:t>𝑚</m:t>
                        </m:r>
                      </m:den>
                    </m:f>
                    <m:r>
                      <a:rPr lang="en-US" i="1" baseline="0" dirty="0" smtClean="0">
                        <a:latin typeface="Cambria Math"/>
                        <a:sym typeface="Wingdings" pitchFamily="2" charset="2"/>
                      </a:rPr>
                      <m:t>=8</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−4</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𝑇</m:t>
                    </m:r>
                  </m:oMath>
                </a14:m>
                <a:endParaRPr lang="en-US" baseline="0" dirty="0">
                  <a:sym typeface="Wingdings" pitchFamily="2" charset="2"/>
                </a:endParaRPr>
              </a:p>
              <a:p>
                <a:pPr marL="228600" indent="-228600">
                  <a:buAutoNum type="arabicParenR"/>
                </a:pPr>
                <a14:m>
                  <m:oMath xmlns:m="http://schemas.openxmlformats.org/officeDocument/2006/math">
                    <m:r>
                      <a:rPr lang="en-US" i="1" dirty="0" smtClean="0">
                        <a:latin typeface="Cambria Math"/>
                      </a:rPr>
                      <m:t>−2</m:t>
                    </m:r>
                    <m:r>
                      <a:rPr lang="en-US" i="1" dirty="0" smtClean="0">
                        <a:latin typeface="Cambria Math"/>
                      </a:rPr>
                      <m:t>𝐴</m:t>
                    </m:r>
                    <m:r>
                      <a:rPr lang="en-US" i="1" dirty="0" smtClean="0">
                        <a:latin typeface="Cambria Math"/>
                      </a:rPr>
                      <m:t> </m:t>
                    </m:r>
                    <m:r>
                      <a:rPr lang="en-US" i="1" dirty="0" smtClean="0">
                        <a:latin typeface="Cambria Math"/>
                      </a:rPr>
                      <m:t>𝑏𝑒𝑐𝑎𝑢𝑠𝑒</m:t>
                    </m:r>
                    <m:r>
                      <a:rPr lang="en-US" i="1" dirty="0" smtClean="0">
                        <a:latin typeface="Cambria Math"/>
                      </a:rPr>
                      <m:t> 2</m:t>
                    </m:r>
                    <m:r>
                      <a:rPr lang="en-US" i="1" dirty="0" smtClean="0">
                        <a:latin typeface="Cambria Math"/>
                      </a:rPr>
                      <m:t>𝐴</m:t>
                    </m:r>
                    <m:r>
                      <a:rPr lang="en-US" i="1" dirty="0" smtClean="0">
                        <a:latin typeface="Cambria Math"/>
                      </a:rPr>
                      <m:t> + −2</m:t>
                    </m:r>
                    <m:r>
                      <a:rPr lang="en-US" i="1" dirty="0" smtClean="0">
                        <a:latin typeface="Cambria Math"/>
                      </a:rPr>
                      <m:t>𝐴</m:t>
                    </m:r>
                    <m:r>
                      <a:rPr lang="en-US" i="1" baseline="0" dirty="0" smtClean="0">
                        <a:latin typeface="Cambria Math"/>
                      </a:rPr>
                      <m:t> = 0</m:t>
                    </m:r>
                    <m:r>
                      <a:rPr lang="en-US" i="1" baseline="0" dirty="0" smtClean="0">
                        <a:latin typeface="Cambria Math"/>
                      </a:rPr>
                      <m:t>𝐴</m:t>
                    </m:r>
                  </m:oMath>
                </a14:m>
                <a:endParaRPr lang="en-US" dirty="0"/>
              </a:p>
            </p:txBody>
          </p:sp>
        </mc:Choice>
        <mc:Fallback xmlns="">
          <p:sp>
            <p:nvSpPr>
              <p:cNvPr id="3" name="Notes Placeholder 2"/>
              <p:cNvSpPr>
                <a:spLocks noGrp="1"/>
              </p:cNvSpPr>
              <p:nvPr>
                <p:ph type="body" idx="1"/>
              </p:nvPr>
            </p:nvSpPr>
            <p:spPr/>
            <p:txBody>
              <a:bodyPr>
                <a:normAutofit/>
              </a:bodyPr>
              <a:lstStyle/>
              <a:p>
                <a:pPr marL="228600" indent="-228600">
                  <a:buAutoNum type="arabicParenR"/>
                </a:pPr>
                <a:r>
                  <a:rPr lang="en-US" i="0" dirty="0" smtClean="0">
                    <a:latin typeface="Cambria Math"/>
                  </a:rPr>
                  <a:t>𝐵(2</a:t>
                </a:r>
                <a:r>
                  <a:rPr lang="en-US" b="0" i="0" dirty="0" smtClean="0">
                    <a:latin typeface="Cambria Math"/>
                  </a:rPr>
                  <a:t>𝜋</a:t>
                </a:r>
                <a:r>
                  <a:rPr lang="en-US" i="0" dirty="0" smtClean="0">
                    <a:latin typeface="Cambria Math"/>
                  </a:rPr>
                  <a:t>𝑟)=</a:t>
                </a:r>
                <a:r>
                  <a:rPr lang="en-US" b="0" i="0" dirty="0" smtClean="0">
                    <a:latin typeface="Cambria Math"/>
                  </a:rPr>
                  <a:t>𝜇_0</a:t>
                </a:r>
                <a:r>
                  <a:rPr lang="en-US" b="0" i="0" baseline="0" dirty="0" smtClean="0">
                    <a:latin typeface="Cambria Math"/>
                  </a:rPr>
                  <a:t> </a:t>
                </a:r>
                <a:r>
                  <a:rPr lang="en-US" i="0" baseline="0" dirty="0" smtClean="0">
                    <a:latin typeface="Cambria Math"/>
                  </a:rPr>
                  <a:t>𝐼 </a:t>
                </a:r>
                <a:r>
                  <a:rPr lang="en-US" i="0" baseline="0" dirty="0" smtClean="0">
                    <a:latin typeface="Cambria Math"/>
                    <a:sym typeface="Wingdings" pitchFamily="2" charset="2"/>
                  </a:rPr>
                  <a:t> 𝐵(2</a:t>
                </a:r>
                <a:r>
                  <a:rPr lang="en-US" b="0" i="0" baseline="0" dirty="0" smtClean="0">
                    <a:latin typeface="Cambria Math"/>
                    <a:sym typeface="Wingdings" pitchFamily="2" charset="2"/>
                  </a:rPr>
                  <a:t>𝜋</a:t>
                </a:r>
                <a:r>
                  <a:rPr lang="en-US" i="0" dirty="0" smtClean="0">
                    <a:latin typeface="Cambria Math"/>
                  </a:rPr>
                  <a:t>0.004</a:t>
                </a:r>
                <a:r>
                  <a:rPr lang="en-US" b="0" i="0" dirty="0" smtClean="0">
                    <a:latin typeface="Cambria Math"/>
                  </a:rPr>
                  <a:t> </a:t>
                </a:r>
                <a:r>
                  <a:rPr lang="en-US" i="0" dirty="0" smtClean="0">
                    <a:latin typeface="Cambria Math"/>
                  </a:rPr>
                  <a:t>𝑚)=4</a:t>
                </a:r>
                <a:r>
                  <a:rPr lang="en-US" b="0" i="0" dirty="0" smtClean="0">
                    <a:latin typeface="Cambria Math"/>
                  </a:rPr>
                  <a:t>𝜋×</a:t>
                </a:r>
                <a:r>
                  <a:rPr lang="en-US" b="0" i="0" baseline="0" dirty="0" smtClean="0">
                    <a:latin typeface="Cambria Math"/>
                  </a:rPr>
                  <a:t>〖</a:t>
                </a:r>
                <a:r>
                  <a:rPr lang="en-US" i="0" baseline="0" dirty="0" smtClean="0">
                    <a:latin typeface="Cambria Math"/>
                  </a:rPr>
                  <a:t>10</a:t>
                </a:r>
                <a:r>
                  <a:rPr lang="en-US" b="0" i="0" baseline="0" dirty="0" smtClean="0">
                    <a:latin typeface="Cambria Math"/>
                  </a:rPr>
                  <a:t>〗^(−7) </a:t>
                </a:r>
                <a:r>
                  <a:rPr lang="en-US" i="0" baseline="0" dirty="0" smtClean="0">
                    <a:latin typeface="Cambria Math"/>
                  </a:rPr>
                  <a:t> 𝑇𝑚/𝐴 (2</a:t>
                </a:r>
                <a:r>
                  <a:rPr lang="en-US" b="0" i="0" baseline="0" dirty="0" smtClean="0">
                    <a:latin typeface="Cambria Math"/>
                  </a:rPr>
                  <a:t> </a:t>
                </a:r>
                <a:r>
                  <a:rPr lang="en-US" i="0" baseline="0" dirty="0" smtClean="0">
                    <a:latin typeface="Cambria Math"/>
                  </a:rPr>
                  <a:t>𝐴+−1.5</a:t>
                </a:r>
                <a:r>
                  <a:rPr lang="en-US" b="0" i="0" baseline="0" dirty="0" smtClean="0">
                    <a:latin typeface="Cambria Math"/>
                  </a:rPr>
                  <a:t> </a:t>
                </a:r>
                <a:r>
                  <a:rPr lang="en-US" i="0" baseline="0" dirty="0" smtClean="0">
                    <a:latin typeface="Cambria Math"/>
                  </a:rPr>
                  <a:t>𝐴)  </a:t>
                </a:r>
                <a:r>
                  <a:rPr lang="en-US" i="0" baseline="0" dirty="0" smtClean="0">
                    <a:latin typeface="Cambria Math"/>
                    <a:sym typeface="Wingdings" pitchFamily="2" charset="2"/>
                  </a:rPr>
                  <a:t> 𝐵=2</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〗^(−7) </a:t>
                </a:r>
                <a:r>
                  <a:rPr lang="en-US" i="0" baseline="0" dirty="0" smtClean="0">
                    <a:latin typeface="Cambria Math"/>
                    <a:sym typeface="Wingdings" pitchFamily="2" charset="2"/>
                  </a:rPr>
                  <a:t> 𝑇𝑚/𝐴  (0.5</a:t>
                </a:r>
                <a:r>
                  <a:rPr lang="en-US" b="0" i="0" baseline="0" dirty="0" smtClean="0">
                    <a:latin typeface="Cambria Math"/>
                    <a:sym typeface="Wingdings" pitchFamily="2" charset="2"/>
                  </a:rPr>
                  <a:t> </a:t>
                </a:r>
                <a:r>
                  <a:rPr lang="en-US" i="0" baseline="0" dirty="0" smtClean="0">
                    <a:latin typeface="Cambria Math"/>
                    <a:sym typeface="Wingdings" pitchFamily="2" charset="2"/>
                  </a:rPr>
                  <a:t>𝐴)/(0.004</a:t>
                </a:r>
                <a:r>
                  <a:rPr lang="en-US" b="0" i="0" baseline="0" dirty="0" smtClean="0">
                    <a:latin typeface="Cambria Math"/>
                    <a:sym typeface="Wingdings" pitchFamily="2" charset="2"/>
                  </a:rPr>
                  <a:t> </a:t>
                </a:r>
                <a:r>
                  <a:rPr lang="en-US" i="0" baseline="0" dirty="0" smtClean="0">
                    <a:latin typeface="Cambria Math"/>
                    <a:sym typeface="Wingdings" pitchFamily="2" charset="2"/>
                  </a:rPr>
                  <a:t>𝑚)=2.5</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〗^(−5) </a:t>
                </a:r>
                <a:r>
                  <a:rPr lang="en-US" i="0" baseline="0" dirty="0" smtClean="0">
                    <a:latin typeface="Cambria Math"/>
                    <a:sym typeface="Wingdings" pitchFamily="2" charset="2"/>
                  </a:rPr>
                  <a:t> 𝑇</a:t>
                </a:r>
                <a:endParaRPr lang="en-US" baseline="0" dirty="0" smtClean="0">
                  <a:sym typeface="Wingdings" pitchFamily="2" charset="2"/>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i="0" dirty="0" smtClean="0">
                    <a:latin typeface="Cambria Math"/>
                  </a:rPr>
                  <a:t>𝐵(2</a:t>
                </a:r>
                <a:r>
                  <a:rPr lang="en-US" b="0" i="0" dirty="0" smtClean="0">
                    <a:latin typeface="Cambria Math"/>
                  </a:rPr>
                  <a:t>𝜋</a:t>
                </a:r>
                <a:r>
                  <a:rPr lang="en-US" i="0" dirty="0" smtClean="0">
                    <a:latin typeface="Cambria Math"/>
                  </a:rPr>
                  <a:t>𝑟)=</a:t>
                </a:r>
                <a:r>
                  <a:rPr lang="en-US" b="0" i="0" dirty="0" smtClean="0">
                    <a:latin typeface="Cambria Math"/>
                  </a:rPr>
                  <a:t>𝜇_0</a:t>
                </a:r>
                <a:r>
                  <a:rPr lang="en-US" b="0" i="0" baseline="0" dirty="0" smtClean="0">
                    <a:latin typeface="Cambria Math"/>
                  </a:rPr>
                  <a:t> </a:t>
                </a:r>
                <a:r>
                  <a:rPr lang="en-US" i="0" baseline="0" dirty="0" smtClean="0">
                    <a:latin typeface="Cambria Math"/>
                  </a:rPr>
                  <a:t>𝐼 </a:t>
                </a:r>
                <a:r>
                  <a:rPr lang="en-US" i="0" baseline="0" dirty="0" smtClean="0">
                    <a:latin typeface="Cambria Math"/>
                    <a:sym typeface="Wingdings" pitchFamily="2" charset="2"/>
                  </a:rPr>
                  <a:t> 𝐵(2</a:t>
                </a:r>
                <a:r>
                  <a:rPr lang="en-US" b="0" i="0" baseline="0" dirty="0" smtClean="0">
                    <a:latin typeface="Cambria Math"/>
                    <a:sym typeface="Wingdings" pitchFamily="2" charset="2"/>
                  </a:rPr>
                  <a:t>𝜋</a:t>
                </a:r>
                <a:r>
                  <a:rPr lang="en-US" i="0" dirty="0" smtClean="0">
                    <a:latin typeface="Cambria Math"/>
                  </a:rPr>
                  <a:t>0.0005</a:t>
                </a:r>
                <a:r>
                  <a:rPr lang="en-US" b="0" i="0" dirty="0" smtClean="0">
                    <a:latin typeface="Cambria Math"/>
                  </a:rPr>
                  <a:t> </a:t>
                </a:r>
                <a:r>
                  <a:rPr lang="en-US" i="0" dirty="0" smtClean="0">
                    <a:latin typeface="Cambria Math"/>
                  </a:rPr>
                  <a:t>𝑚)=4</a:t>
                </a:r>
                <a:r>
                  <a:rPr lang="en-US" b="0" i="0" dirty="0" smtClean="0">
                    <a:latin typeface="Cambria Math"/>
                  </a:rPr>
                  <a:t>𝜋×</a:t>
                </a:r>
                <a:r>
                  <a:rPr lang="en-US" b="0" i="0" baseline="0" dirty="0" smtClean="0">
                    <a:latin typeface="Cambria Math"/>
                  </a:rPr>
                  <a:t>〖</a:t>
                </a:r>
                <a:r>
                  <a:rPr lang="en-US" i="0" baseline="0" dirty="0" smtClean="0">
                    <a:latin typeface="Cambria Math"/>
                  </a:rPr>
                  <a:t>10</a:t>
                </a:r>
                <a:r>
                  <a:rPr lang="en-US" b="0" i="0" baseline="0" dirty="0" smtClean="0">
                    <a:latin typeface="Cambria Math"/>
                  </a:rPr>
                  <a:t>〗^(−7) </a:t>
                </a:r>
                <a:r>
                  <a:rPr lang="en-US" i="0" baseline="0" dirty="0" smtClean="0">
                    <a:latin typeface="Cambria Math"/>
                  </a:rPr>
                  <a:t> 𝑇𝑚/𝐴</a:t>
                </a:r>
                <a:r>
                  <a:rPr lang="en-US" b="0" i="0" baseline="0" dirty="0" smtClean="0">
                    <a:latin typeface="Cambria Math"/>
                  </a:rPr>
                  <a:t>  </a:t>
                </a:r>
                <a:r>
                  <a:rPr lang="en-US" i="0" baseline="0" dirty="0" smtClean="0">
                    <a:latin typeface="Cambria Math"/>
                  </a:rPr>
                  <a:t>(2</a:t>
                </a:r>
                <a:r>
                  <a:rPr lang="en-US" b="0" i="0" baseline="0" dirty="0" smtClean="0">
                    <a:latin typeface="Cambria Math"/>
                  </a:rPr>
                  <a:t> </a:t>
                </a:r>
                <a:r>
                  <a:rPr lang="en-US" i="0" baseline="0" dirty="0" smtClean="0">
                    <a:latin typeface="Cambria Math"/>
                  </a:rPr>
                  <a:t>𝐴)  </a:t>
                </a:r>
                <a:r>
                  <a:rPr lang="en-US" i="0" baseline="0" dirty="0" smtClean="0">
                    <a:latin typeface="Cambria Math"/>
                    <a:sym typeface="Wingdings" pitchFamily="2" charset="2"/>
                  </a:rPr>
                  <a:t> 𝐵=2</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〗^(−7) </a:t>
                </a:r>
                <a:r>
                  <a:rPr lang="en-US" i="0" baseline="0" dirty="0" smtClean="0">
                    <a:latin typeface="Cambria Math"/>
                    <a:sym typeface="Wingdings" pitchFamily="2" charset="2"/>
                  </a:rPr>
                  <a:t> 𝑇𝑚/𝐴  (2</a:t>
                </a:r>
                <a:r>
                  <a:rPr lang="en-US" b="0" i="0" baseline="0" dirty="0" smtClean="0">
                    <a:latin typeface="Cambria Math"/>
                    <a:sym typeface="Wingdings" pitchFamily="2" charset="2"/>
                  </a:rPr>
                  <a:t> </a:t>
                </a:r>
                <a:r>
                  <a:rPr lang="en-US" i="0" baseline="0" dirty="0" smtClean="0">
                    <a:latin typeface="Cambria Math"/>
                    <a:sym typeface="Wingdings" pitchFamily="2" charset="2"/>
                  </a:rPr>
                  <a:t>𝐴)/(0.0005</a:t>
                </a:r>
                <a:r>
                  <a:rPr lang="en-US" b="0" i="0" baseline="0" dirty="0" smtClean="0">
                    <a:latin typeface="Cambria Math"/>
                    <a:sym typeface="Wingdings" pitchFamily="2" charset="2"/>
                  </a:rPr>
                  <a:t> </a:t>
                </a:r>
                <a:r>
                  <a:rPr lang="en-US" i="0" baseline="0" dirty="0" smtClean="0">
                    <a:latin typeface="Cambria Math"/>
                    <a:sym typeface="Wingdings" pitchFamily="2" charset="2"/>
                  </a:rPr>
                  <a:t>𝑚)=8</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〗^(−4) </a:t>
                </a:r>
                <a:r>
                  <a:rPr lang="en-US" i="0" baseline="0" dirty="0" smtClean="0">
                    <a:latin typeface="Cambria Math"/>
                    <a:sym typeface="Wingdings" pitchFamily="2" charset="2"/>
                  </a:rPr>
                  <a:t> 𝑇</a:t>
                </a:r>
                <a:endParaRPr lang="en-US" baseline="0" dirty="0" smtClean="0">
                  <a:sym typeface="Wingdings" pitchFamily="2" charset="2"/>
                </a:endParaRPr>
              </a:p>
              <a:p>
                <a:pPr marL="228600" indent="-228600">
                  <a:buAutoNum type="arabicParenR"/>
                </a:pPr>
                <a:r>
                  <a:rPr lang="en-US" i="0" dirty="0" smtClean="0">
                    <a:latin typeface="Cambria Math"/>
                  </a:rPr>
                  <a:t>−2𝐴 𝑏𝑒𝑐𝑎𝑢𝑠𝑒 2𝐴 + −2𝐴</a:t>
                </a:r>
                <a:r>
                  <a:rPr lang="en-US" i="0" baseline="0" dirty="0" smtClean="0">
                    <a:latin typeface="Cambria Math"/>
                  </a:rPr>
                  <a:t> = 0𝐴</a:t>
                </a:r>
                <a:endParaRPr lang="en-US" dirty="0"/>
              </a:p>
            </p:txBody>
          </p:sp>
        </mc:Fallback>
      </mc:AlternateContent>
      <p:sp>
        <p:nvSpPr>
          <p:cNvPr id="4" name="Slide Number Placeholder 3"/>
          <p:cNvSpPr>
            <a:spLocks noGrp="1"/>
          </p:cNvSpPr>
          <p:nvPr>
            <p:ph type="sldNum" sz="quarter" idx="10"/>
          </p:nvPr>
        </p:nvSpPr>
        <p:spPr/>
        <p:txBody>
          <a:bodyPr/>
          <a:lstStyle/>
          <a:p>
            <a:fld id="{6A126EB7-10E2-4984-A28D-2C23C49518D8}"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The wires</a:t>
                </a:r>
                <a:r>
                  <a:rPr lang="en-US" baseline="0" dirty="0"/>
                  <a:t> point up.  </a:t>
                </a:r>
                <a:endParaRPr lang="en-US" dirty="0"/>
              </a:p>
              <a:p>
                <a:r>
                  <a:rPr lang="en-US" dirty="0"/>
                  <a:t>Find B-field</a:t>
                </a:r>
                <a:r>
                  <a:rPr lang="en-US" baseline="0" dirty="0"/>
                  <a:t> due to the left wire first: B-field points into the page.  </a:t>
                </a:r>
                <a14:m>
                  <m:oMath xmlns:m="http://schemas.openxmlformats.org/officeDocument/2006/math">
                    <m:r>
                      <a:rPr lang="en-US" i="1" baseline="0" dirty="0" smtClean="0">
                        <a:latin typeface="Cambria Math"/>
                      </a:rPr>
                      <m:t>𝐵</m:t>
                    </m:r>
                    <m:r>
                      <a:rPr lang="en-US" i="1" baseline="0" dirty="0" smtClean="0">
                        <a:latin typeface="Cambria Math"/>
                      </a:rPr>
                      <m:t>=</m:t>
                    </m:r>
                    <m:f>
                      <m:fPr>
                        <m:ctrlPr>
                          <a:rPr lang="en-US" b="0" i="1" baseline="0" dirty="0" smtClean="0">
                            <a:latin typeface="Cambria Math" panose="02040503050406030204" pitchFamily="18" charset="0"/>
                          </a:rPr>
                        </m:ctrlPr>
                      </m:fPr>
                      <m:num>
                        <m:sSub>
                          <m:sSubPr>
                            <m:ctrlPr>
                              <a:rPr lang="en-US" b="0" i="1" baseline="0" dirty="0" smtClean="0">
                                <a:latin typeface="Cambria Math" panose="02040503050406030204" pitchFamily="18" charset="0"/>
                              </a:rPr>
                            </m:ctrlPr>
                          </m:sSubPr>
                          <m:e>
                            <m:r>
                              <a:rPr lang="en-US" b="0" i="1" baseline="0" dirty="0" smtClean="0">
                                <a:latin typeface="Cambria Math"/>
                              </a:rPr>
                              <m:t>𝜇</m:t>
                            </m:r>
                          </m:e>
                          <m:sub>
                            <m:r>
                              <a:rPr lang="en-US" b="0" i="1" baseline="0" dirty="0" smtClean="0">
                                <a:latin typeface="Cambria Math"/>
                              </a:rPr>
                              <m:t>0</m:t>
                            </m:r>
                          </m:sub>
                        </m:sSub>
                        <m:r>
                          <a:rPr lang="en-US" i="1" baseline="0" dirty="0" smtClean="0">
                            <a:latin typeface="Cambria Math"/>
                          </a:rPr>
                          <m:t>𝐼</m:t>
                        </m:r>
                      </m:num>
                      <m:den>
                        <m:r>
                          <a:rPr lang="en-US" i="1" baseline="0" dirty="0" smtClean="0">
                            <a:latin typeface="Cambria Math"/>
                          </a:rPr>
                          <m:t>2</m:t>
                        </m:r>
                        <m:r>
                          <a:rPr lang="en-US" b="0" i="1" baseline="0" dirty="0" smtClean="0">
                            <a:latin typeface="Cambria Math"/>
                          </a:rPr>
                          <m:t>𝜋</m:t>
                        </m:r>
                        <m:r>
                          <a:rPr lang="en-US" i="1" baseline="0" dirty="0" smtClean="0">
                            <a:latin typeface="Cambria Math"/>
                          </a:rPr>
                          <m:t>𝑟</m:t>
                        </m:r>
                      </m:den>
                    </m:f>
                    <m:r>
                      <a:rPr lang="en-US" i="1" baseline="0" dirty="0" smtClean="0">
                        <a:latin typeface="Cambria Math"/>
                      </a:rPr>
                      <m:t> </m:t>
                    </m:r>
                    <m:r>
                      <a:rPr lang="en-US" i="1" baseline="0" dirty="0" smtClean="0">
                        <a:latin typeface="Cambria Math"/>
                        <a:sym typeface="Wingdings" pitchFamily="2" charset="2"/>
                      </a:rPr>
                      <m:t> </m:t>
                    </m:r>
                    <m:r>
                      <a:rPr lang="en-US" i="1" baseline="0" dirty="0" smtClean="0">
                        <a:latin typeface="Cambria Math"/>
                        <a:sym typeface="Wingdings" pitchFamily="2" charset="2"/>
                      </a:rPr>
                      <m:t>𝐵</m:t>
                    </m:r>
                    <m:r>
                      <a:rPr lang="en-US" i="1" baseline="0" dirty="0" smtClean="0">
                        <a:latin typeface="Cambria Math"/>
                        <a:sym typeface="Wingdings" pitchFamily="2" charset="2"/>
                      </a:rPr>
                      <m:t>=</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4</m:t>
                        </m:r>
                        <m:r>
                          <a:rPr lang="en-US" b="0" i="1" baseline="0" dirty="0" smtClean="0">
                            <a:latin typeface="Cambria Math"/>
                            <a:sym typeface="Wingdings" pitchFamily="2" charset="2"/>
                          </a:rPr>
                          <m:t>𝜋</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rPr>
                              <m:t>10</m:t>
                            </m:r>
                          </m:e>
                          <m:sup>
                            <m:r>
                              <a:rPr lang="en-US" b="0" i="1" baseline="0" dirty="0" smtClean="0">
                                <a:latin typeface="Cambria Math"/>
                              </a:rPr>
                              <m:t>−7</m:t>
                            </m:r>
                          </m:sup>
                        </m:sSup>
                        <m:f>
                          <m:fPr>
                            <m:ctrlPr>
                              <a:rPr lang="en-US" b="0" i="1" baseline="0" dirty="0" smtClean="0">
                                <a:latin typeface="Cambria Math" panose="02040503050406030204" pitchFamily="18" charset="0"/>
                              </a:rPr>
                            </m:ctrlPr>
                          </m:fPr>
                          <m:num>
                            <m:r>
                              <a:rPr lang="en-US" i="1" baseline="0" dirty="0" smtClean="0">
                                <a:latin typeface="Cambria Math"/>
                              </a:rPr>
                              <m:t>𝑇𝑚</m:t>
                            </m:r>
                          </m:num>
                          <m:den>
                            <m:r>
                              <a:rPr lang="en-US" i="1" baseline="0" dirty="0" smtClean="0">
                                <a:latin typeface="Cambria Math"/>
                              </a:rPr>
                              <m:t>𝐴</m:t>
                            </m:r>
                          </m:den>
                        </m:f>
                      </m:e>
                    </m:d>
                    <m:f>
                      <m:fPr>
                        <m:ctrlPr>
                          <a:rPr lang="en-US" i="1" baseline="0" dirty="0" smtClean="0">
                            <a:latin typeface="Cambria Math" panose="02040503050406030204" pitchFamily="18" charset="0"/>
                          </a:rPr>
                        </m:ctrlPr>
                      </m:fPr>
                      <m:num>
                        <m:r>
                          <a:rPr lang="en-US" i="1" baseline="0" dirty="0" smtClean="0">
                            <a:latin typeface="Cambria Math"/>
                          </a:rPr>
                          <m:t>2</m:t>
                        </m:r>
                        <m:r>
                          <a:rPr lang="en-US" b="0" i="1" baseline="0" dirty="0" smtClean="0">
                            <a:latin typeface="Cambria Math"/>
                          </a:rPr>
                          <m:t> </m:t>
                        </m:r>
                        <m:r>
                          <a:rPr lang="en-US" i="1" baseline="0" dirty="0" smtClean="0">
                            <a:latin typeface="Cambria Math"/>
                          </a:rPr>
                          <m:t>𝐴</m:t>
                        </m:r>
                      </m:num>
                      <m:den>
                        <m:r>
                          <a:rPr lang="en-US" i="1" baseline="0" dirty="0" smtClean="0">
                            <a:latin typeface="Cambria Math"/>
                          </a:rPr>
                          <m:t>2</m:t>
                        </m:r>
                        <m:r>
                          <a:rPr lang="en-US" b="0" i="1" baseline="0" dirty="0" smtClean="0">
                            <a:latin typeface="Cambria Math"/>
                          </a:rPr>
                          <m:t>𝜋</m:t>
                        </m:r>
                        <m:r>
                          <a:rPr lang="en-US" i="1" baseline="0" dirty="0" smtClean="0">
                            <a:latin typeface="Cambria Math"/>
                          </a:rPr>
                          <m:t>0.2</m:t>
                        </m:r>
                        <m:r>
                          <a:rPr lang="en-US" b="0" i="1" baseline="0" dirty="0" smtClean="0">
                            <a:latin typeface="Cambria Math"/>
                          </a:rPr>
                          <m:t> </m:t>
                        </m:r>
                        <m:r>
                          <a:rPr lang="en-US" i="1" baseline="0" dirty="0" smtClean="0">
                            <a:latin typeface="Cambria Math"/>
                          </a:rPr>
                          <m:t>𝑚</m:t>
                        </m:r>
                      </m:den>
                    </m:f>
                    <m:r>
                      <a:rPr lang="en-US" i="1" baseline="0" dirty="0" smtClean="0">
                        <a:latin typeface="Cambria Math"/>
                      </a:rPr>
                      <m:t>=2</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−6</m:t>
                        </m:r>
                      </m:sup>
                    </m:sSup>
                    <m:r>
                      <a:rPr lang="en-US" b="0" i="1" baseline="0" dirty="0" smtClean="0">
                        <a:latin typeface="Cambria Math"/>
                      </a:rPr>
                      <m:t> </m:t>
                    </m:r>
                    <m:r>
                      <a:rPr lang="en-US" i="1" baseline="0" dirty="0" smtClean="0">
                        <a:latin typeface="Cambria Math"/>
                      </a:rPr>
                      <m:t>𝑇</m:t>
                    </m:r>
                  </m:oMath>
                </a14:m>
                <a:endParaRPr lang="en-US" baseline="0" dirty="0"/>
              </a:p>
              <a:p>
                <a:r>
                  <a:rPr lang="en-US" baseline="0" dirty="0"/>
                  <a:t>Find the force experienced by the right wire due to this B-field: F points to the left.  </a:t>
                </a:r>
                <a14:m>
                  <m:oMath xmlns:m="http://schemas.openxmlformats.org/officeDocument/2006/math">
                    <m:r>
                      <a:rPr lang="en-US" i="1" baseline="0" dirty="0" smtClean="0">
                        <a:latin typeface="Cambria Math"/>
                      </a:rPr>
                      <m:t>𝐹</m:t>
                    </m:r>
                    <m:r>
                      <a:rPr lang="en-US" i="1" baseline="0" dirty="0" smtClean="0">
                        <a:latin typeface="Cambria Math"/>
                      </a:rPr>
                      <m:t>=</m:t>
                    </m:r>
                    <m:r>
                      <a:rPr lang="en-US" i="1" baseline="0" dirty="0" smtClean="0">
                        <a:latin typeface="Cambria Math"/>
                      </a:rPr>
                      <m:t>𝐼𝐿𝐵</m:t>
                    </m:r>
                    <m:func>
                      <m:funcPr>
                        <m:ctrlPr>
                          <a:rPr lang="en-US" b="0" i="1" baseline="0" dirty="0" smtClean="0">
                            <a:latin typeface="Cambria Math" panose="02040503050406030204" pitchFamily="18" charset="0"/>
                          </a:rPr>
                        </m:ctrlPr>
                      </m:funcPr>
                      <m:fName>
                        <m:r>
                          <m:rPr>
                            <m:sty m:val="p"/>
                          </m:rPr>
                          <a:rPr lang="en-US" b="0" i="0" baseline="0" dirty="0" smtClean="0">
                            <a:latin typeface="Cambria Math"/>
                          </a:rPr>
                          <m:t>sin</m:t>
                        </m:r>
                      </m:fName>
                      <m:e>
                        <m:r>
                          <a:rPr lang="en-US" b="0" i="1" baseline="0" dirty="0" smtClean="0">
                            <a:latin typeface="Cambria Math"/>
                          </a:rPr>
                          <m:t>𝜃</m:t>
                        </m:r>
                      </m:e>
                    </m:func>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2</m:t>
                        </m:r>
                        <m:r>
                          <a:rPr lang="en-US" b="0" i="1" baseline="0" dirty="0" smtClean="0">
                            <a:latin typeface="Cambria Math"/>
                          </a:rPr>
                          <m:t> </m:t>
                        </m:r>
                        <m:r>
                          <a:rPr lang="en-US" i="1" baseline="0" dirty="0" smtClean="0">
                            <a:latin typeface="Cambria Math"/>
                          </a:rPr>
                          <m:t>𝐴</m:t>
                        </m:r>
                      </m:e>
                    </m:d>
                    <m:d>
                      <m:dPr>
                        <m:ctrlPr>
                          <a:rPr lang="en-US" i="1" baseline="0" dirty="0" smtClean="0">
                            <a:latin typeface="Cambria Math" panose="02040503050406030204" pitchFamily="18" charset="0"/>
                          </a:rPr>
                        </m:ctrlPr>
                      </m:dPr>
                      <m:e>
                        <m:r>
                          <a:rPr lang="en-US" i="1" baseline="0" dirty="0" smtClean="0">
                            <a:latin typeface="Cambria Math"/>
                          </a:rPr>
                          <m:t>2</m:t>
                        </m:r>
                        <m:r>
                          <a:rPr lang="en-US" b="0" i="1" baseline="0" dirty="0" smtClean="0">
                            <a:latin typeface="Cambria Math"/>
                          </a:rPr>
                          <m:t> </m:t>
                        </m:r>
                        <m:r>
                          <a:rPr lang="en-US" i="1" baseline="0" dirty="0" smtClean="0">
                            <a:latin typeface="Cambria Math"/>
                          </a:rPr>
                          <m:t>𝑚</m:t>
                        </m:r>
                      </m:e>
                    </m:d>
                    <m:d>
                      <m:dPr>
                        <m:ctrlPr>
                          <a:rPr lang="en-US" i="1" baseline="0" dirty="0" smtClean="0">
                            <a:latin typeface="Cambria Math" panose="02040503050406030204" pitchFamily="18" charset="0"/>
                          </a:rPr>
                        </m:ctrlPr>
                      </m:dPr>
                      <m:e>
                        <m:r>
                          <a:rPr lang="en-US" i="1" baseline="0" dirty="0" smtClean="0">
                            <a:latin typeface="Cambria Math"/>
                          </a:rPr>
                          <m:t>2</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−6</m:t>
                            </m:r>
                          </m:sup>
                        </m:sSup>
                        <m:r>
                          <a:rPr lang="en-US" b="0" i="1" baseline="0" dirty="0" smtClean="0">
                            <a:latin typeface="Cambria Math"/>
                          </a:rPr>
                          <m:t> </m:t>
                        </m:r>
                        <m:r>
                          <a:rPr lang="en-US" i="1" baseline="0" dirty="0" smtClean="0">
                            <a:latin typeface="Cambria Math"/>
                          </a:rPr>
                          <m:t>𝑇</m:t>
                        </m:r>
                      </m:e>
                    </m:d>
                    <m:d>
                      <m:dPr>
                        <m:ctrlPr>
                          <a:rPr lang="en-US" i="1" baseline="0" dirty="0" smtClean="0">
                            <a:latin typeface="Cambria Math" panose="02040503050406030204" pitchFamily="18" charset="0"/>
                          </a:rPr>
                        </m:ctrlPr>
                      </m:dPr>
                      <m:e>
                        <m:func>
                          <m:funcPr>
                            <m:ctrlPr>
                              <a:rPr lang="en-US" b="0" i="1" baseline="0" dirty="0" smtClean="0">
                                <a:latin typeface="Cambria Math" panose="02040503050406030204" pitchFamily="18" charset="0"/>
                              </a:rPr>
                            </m:ctrlPr>
                          </m:funcPr>
                          <m:fName>
                            <m:r>
                              <m:rPr>
                                <m:sty m:val="p"/>
                              </m:rPr>
                              <a:rPr lang="en-US" b="0" i="0" baseline="0" dirty="0" smtClean="0">
                                <a:latin typeface="Cambria Math"/>
                              </a:rPr>
                              <m:t>sin</m:t>
                            </m:r>
                          </m:fName>
                          <m:e>
                            <m:r>
                              <a:rPr lang="en-US" b="0" i="1" baseline="0" dirty="0" smtClean="0">
                                <a:latin typeface="Cambria Math"/>
                              </a:rPr>
                              <m:t>90°</m:t>
                            </m:r>
                          </m:e>
                        </m:func>
                      </m:e>
                    </m:d>
                    <m:r>
                      <a:rPr lang="en-US" i="1" baseline="0" dirty="0" smtClean="0">
                        <a:latin typeface="Cambria Math"/>
                      </a:rPr>
                      <m:t>=8</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−6</m:t>
                        </m:r>
                      </m:sup>
                    </m:sSup>
                    <m:r>
                      <a:rPr lang="en-US" i="1" baseline="0" dirty="0" smtClean="0">
                        <a:latin typeface="Cambria Math"/>
                      </a:rPr>
                      <m:t> </m:t>
                    </m:r>
                    <m:r>
                      <a:rPr lang="en-US" i="1" baseline="0" dirty="0" smtClean="0">
                        <a:latin typeface="Cambria Math"/>
                      </a:rPr>
                      <m:t>𝑁</m:t>
                    </m:r>
                  </m:oMath>
                </a14:m>
                <a:endParaRPr lang="en-US" baseline="0" dirty="0"/>
              </a:p>
            </p:txBody>
          </p:sp>
        </mc:Choice>
        <mc:Fallback xmlns="">
          <p:sp>
            <p:nvSpPr>
              <p:cNvPr id="3" name="Notes Placeholder 2"/>
              <p:cNvSpPr>
                <a:spLocks noGrp="1"/>
              </p:cNvSpPr>
              <p:nvPr>
                <p:ph type="body" idx="1"/>
              </p:nvPr>
            </p:nvSpPr>
            <p:spPr/>
            <p:txBody>
              <a:bodyPr>
                <a:normAutofit/>
              </a:bodyPr>
              <a:lstStyle/>
              <a:p>
                <a:r>
                  <a:rPr lang="en-US" dirty="0" smtClean="0"/>
                  <a:t>The wires</a:t>
                </a:r>
                <a:r>
                  <a:rPr lang="en-US" baseline="0" dirty="0" smtClean="0"/>
                  <a:t> point up.  </a:t>
                </a:r>
                <a:endParaRPr lang="en-US" dirty="0" smtClean="0"/>
              </a:p>
              <a:p>
                <a:r>
                  <a:rPr lang="en-US" dirty="0" smtClean="0"/>
                  <a:t>Find B-field</a:t>
                </a:r>
                <a:r>
                  <a:rPr lang="en-US" baseline="0" dirty="0" smtClean="0"/>
                  <a:t> due to the left wire first: B-field points into the page.  </a:t>
                </a:r>
                <a:r>
                  <a:rPr lang="en-US" i="0" baseline="0" dirty="0" smtClean="0">
                    <a:latin typeface="Cambria Math"/>
                  </a:rPr>
                  <a:t>𝐵=</a:t>
                </a:r>
                <a:r>
                  <a:rPr lang="en-US" b="0" i="0" baseline="0" dirty="0" smtClean="0">
                    <a:latin typeface="Cambria Math"/>
                  </a:rPr>
                  <a:t>(𝜇_0 </a:t>
                </a:r>
                <a:r>
                  <a:rPr lang="en-US" i="0" baseline="0" dirty="0" smtClean="0">
                    <a:latin typeface="Cambria Math"/>
                  </a:rPr>
                  <a:t>𝐼</a:t>
                </a:r>
                <a:r>
                  <a:rPr lang="en-US" b="0" i="0" baseline="0" dirty="0" smtClean="0">
                    <a:latin typeface="Cambria Math"/>
                  </a:rPr>
                  <a:t>)/</a:t>
                </a:r>
                <a:r>
                  <a:rPr lang="en-US" i="0" baseline="0" dirty="0" smtClean="0">
                    <a:latin typeface="Cambria Math"/>
                  </a:rPr>
                  <a:t>2</a:t>
                </a:r>
                <a:r>
                  <a:rPr lang="en-US" b="0" i="0" baseline="0" dirty="0" smtClean="0">
                    <a:latin typeface="Cambria Math"/>
                  </a:rPr>
                  <a:t>𝜋</a:t>
                </a:r>
                <a:r>
                  <a:rPr lang="en-US" i="0" baseline="0" dirty="0" smtClean="0">
                    <a:latin typeface="Cambria Math"/>
                  </a:rPr>
                  <a:t>𝑟  </a:t>
                </a:r>
                <a:r>
                  <a:rPr lang="en-US" i="0" baseline="0" dirty="0" smtClean="0">
                    <a:latin typeface="Cambria Math"/>
                    <a:sym typeface="Wingdings" pitchFamily="2" charset="2"/>
                  </a:rPr>
                  <a:t> 𝐵=(4</a:t>
                </a:r>
                <a:r>
                  <a:rPr lang="en-US" b="0" i="0" baseline="0" dirty="0" smtClean="0">
                    <a:latin typeface="Cambria Math"/>
                    <a:sym typeface="Wingdings" pitchFamily="2" charset="2"/>
                  </a:rPr>
                  <a:t>𝜋×〖</a:t>
                </a:r>
                <a:r>
                  <a:rPr lang="en-US" i="0" baseline="0" dirty="0" smtClean="0">
                    <a:latin typeface="Cambria Math"/>
                  </a:rPr>
                  <a:t>10</a:t>
                </a:r>
                <a:r>
                  <a:rPr lang="en-US" b="0" i="0" baseline="0" dirty="0" smtClean="0">
                    <a:latin typeface="Cambria Math"/>
                    <a:sym typeface="Wingdings" pitchFamily="2" charset="2"/>
                  </a:rPr>
                  <a:t>〗^(</a:t>
                </a:r>
                <a:r>
                  <a:rPr lang="en-US" b="0" i="0" baseline="0" dirty="0" smtClean="0">
                    <a:latin typeface="Cambria Math"/>
                  </a:rPr>
                  <a:t>−7</a:t>
                </a:r>
                <a:r>
                  <a:rPr lang="en-US" b="0" i="0" baseline="0" dirty="0" smtClean="0">
                    <a:latin typeface="Cambria Math"/>
                    <a:sym typeface="Wingdings" pitchFamily="2" charset="2"/>
                  </a:rPr>
                  <a:t>)  </a:t>
                </a:r>
                <a:r>
                  <a:rPr lang="en-US" i="0" baseline="0" dirty="0" smtClean="0">
                    <a:latin typeface="Cambria Math"/>
                  </a:rPr>
                  <a:t>𝑇𝑚</a:t>
                </a:r>
                <a:r>
                  <a:rPr lang="en-US" b="0" i="0" baseline="0" dirty="0" smtClean="0">
                    <a:latin typeface="Cambria Math"/>
                  </a:rPr>
                  <a:t>/</a:t>
                </a:r>
                <a:r>
                  <a:rPr lang="en-US" i="0" baseline="0" dirty="0" smtClean="0">
                    <a:latin typeface="Cambria Math"/>
                  </a:rPr>
                  <a:t>𝐴)  (2</a:t>
                </a:r>
                <a:r>
                  <a:rPr lang="en-US" b="0" i="0" baseline="0" dirty="0" smtClean="0">
                    <a:latin typeface="Cambria Math"/>
                  </a:rPr>
                  <a:t> </a:t>
                </a:r>
                <a:r>
                  <a:rPr lang="en-US" i="0" baseline="0" dirty="0" smtClean="0">
                    <a:latin typeface="Cambria Math"/>
                  </a:rPr>
                  <a:t>𝐴)/(2</a:t>
                </a:r>
                <a:r>
                  <a:rPr lang="en-US" b="0" i="0" baseline="0" dirty="0" smtClean="0">
                    <a:latin typeface="Cambria Math"/>
                  </a:rPr>
                  <a:t>𝜋</a:t>
                </a:r>
                <a:r>
                  <a:rPr lang="en-US" i="0" baseline="0" dirty="0" smtClean="0">
                    <a:latin typeface="Cambria Math"/>
                  </a:rPr>
                  <a:t>0.2</a:t>
                </a:r>
                <a:r>
                  <a:rPr lang="en-US" b="0" i="0" baseline="0" dirty="0" smtClean="0">
                    <a:latin typeface="Cambria Math"/>
                  </a:rPr>
                  <a:t> </a:t>
                </a:r>
                <a:r>
                  <a:rPr lang="en-US" i="0" baseline="0" dirty="0" smtClean="0">
                    <a:latin typeface="Cambria Math"/>
                  </a:rPr>
                  <a:t>𝑚)=2</a:t>
                </a:r>
                <a:r>
                  <a:rPr lang="en-US" b="0" i="0" baseline="0" dirty="0" smtClean="0">
                    <a:latin typeface="Cambria Math"/>
                  </a:rPr>
                  <a:t>×〖</a:t>
                </a:r>
                <a:r>
                  <a:rPr lang="en-US" i="0" baseline="0" dirty="0" smtClean="0">
                    <a:latin typeface="Cambria Math"/>
                  </a:rPr>
                  <a:t>10</a:t>
                </a:r>
                <a:r>
                  <a:rPr lang="en-US" b="0" i="0" baseline="0" dirty="0" smtClean="0">
                    <a:latin typeface="Cambria Math"/>
                  </a:rPr>
                  <a:t>〗^(−6)  </a:t>
                </a:r>
                <a:r>
                  <a:rPr lang="en-US" i="0" baseline="0" dirty="0" smtClean="0">
                    <a:latin typeface="Cambria Math"/>
                  </a:rPr>
                  <a:t>𝑇</a:t>
                </a:r>
                <a:endParaRPr lang="en-US" baseline="0" dirty="0" smtClean="0"/>
              </a:p>
              <a:p>
                <a:r>
                  <a:rPr lang="en-US" baseline="0" dirty="0" smtClean="0"/>
                  <a:t>Find the force experienced by the right wire due to this B-field: F points to the left.  </a:t>
                </a:r>
                <a:r>
                  <a:rPr lang="en-US" i="0" baseline="0" dirty="0" smtClean="0">
                    <a:latin typeface="Cambria Math"/>
                  </a:rPr>
                  <a:t>𝐹=𝐼𝐿𝐵</a:t>
                </a:r>
                <a:r>
                  <a:rPr lang="en-US" b="0" i="0" baseline="0" dirty="0" smtClean="0">
                    <a:latin typeface="Cambria Math"/>
                  </a:rPr>
                  <a:t> sin⁡𝜃</a:t>
                </a:r>
                <a:r>
                  <a:rPr lang="en-US" i="0" baseline="0" dirty="0" smtClean="0">
                    <a:latin typeface="Cambria Math"/>
                  </a:rPr>
                  <a:t>=(2</a:t>
                </a:r>
                <a:r>
                  <a:rPr lang="en-US" b="0" i="0" baseline="0" dirty="0" smtClean="0">
                    <a:latin typeface="Cambria Math"/>
                  </a:rPr>
                  <a:t> </a:t>
                </a:r>
                <a:r>
                  <a:rPr lang="en-US" i="0" baseline="0" dirty="0" smtClean="0">
                    <a:latin typeface="Cambria Math"/>
                  </a:rPr>
                  <a:t>𝐴)(2</a:t>
                </a:r>
                <a:r>
                  <a:rPr lang="en-US" b="0" i="0" baseline="0" dirty="0" smtClean="0">
                    <a:latin typeface="Cambria Math"/>
                  </a:rPr>
                  <a:t> </a:t>
                </a:r>
                <a:r>
                  <a:rPr lang="en-US" i="0" baseline="0" dirty="0" smtClean="0">
                    <a:latin typeface="Cambria Math"/>
                  </a:rPr>
                  <a:t>𝑚)(2</a:t>
                </a:r>
                <a:r>
                  <a:rPr lang="en-US" b="0" i="0" baseline="0" dirty="0" smtClean="0">
                    <a:latin typeface="Cambria Math"/>
                  </a:rPr>
                  <a:t>×〖</a:t>
                </a:r>
                <a:r>
                  <a:rPr lang="en-US" i="0" baseline="0" dirty="0" smtClean="0">
                    <a:latin typeface="Cambria Math"/>
                  </a:rPr>
                  <a:t>10</a:t>
                </a:r>
                <a:r>
                  <a:rPr lang="en-US" b="0" i="0" baseline="0" dirty="0" smtClean="0">
                    <a:latin typeface="Cambria Math"/>
                  </a:rPr>
                  <a:t>〗^(−6)  </a:t>
                </a:r>
                <a:r>
                  <a:rPr lang="en-US" i="0" baseline="0" dirty="0" smtClean="0">
                    <a:latin typeface="Cambria Math"/>
                  </a:rPr>
                  <a:t>𝑇)(</a:t>
                </a:r>
                <a:r>
                  <a:rPr lang="en-US" b="0" i="0" baseline="0" dirty="0" smtClean="0">
                    <a:latin typeface="Cambria Math"/>
                  </a:rPr>
                  <a:t>sin⁡〖90°〗 )</a:t>
                </a:r>
                <a:r>
                  <a:rPr lang="en-US" i="0" baseline="0" dirty="0" smtClean="0">
                    <a:latin typeface="Cambria Math"/>
                  </a:rPr>
                  <a:t>=8</a:t>
                </a:r>
                <a:r>
                  <a:rPr lang="en-US" b="0" i="0" baseline="0" dirty="0" smtClean="0">
                    <a:latin typeface="Cambria Math"/>
                  </a:rPr>
                  <a:t>×〖</a:t>
                </a:r>
                <a:r>
                  <a:rPr lang="en-US" i="0" baseline="0" dirty="0" smtClean="0">
                    <a:latin typeface="Cambria Math"/>
                  </a:rPr>
                  <a:t>10</a:t>
                </a:r>
                <a:r>
                  <a:rPr lang="en-US" b="0" i="0" baseline="0" dirty="0" smtClean="0">
                    <a:latin typeface="Cambria Math"/>
                  </a:rPr>
                  <a:t>〗^(−6) </a:t>
                </a:r>
                <a:r>
                  <a:rPr lang="en-US" i="0" baseline="0" dirty="0" smtClean="0">
                    <a:latin typeface="Cambria Math"/>
                  </a:rPr>
                  <a:t> 𝑁</a:t>
                </a:r>
                <a:endParaRPr lang="en-US" baseline="0" dirty="0"/>
              </a:p>
            </p:txBody>
          </p:sp>
        </mc:Fallback>
      </mc:AlternateContent>
      <p:sp>
        <p:nvSpPr>
          <p:cNvPr id="4" name="Slide Number Placeholder 3"/>
          <p:cNvSpPr>
            <a:spLocks noGrp="1"/>
          </p:cNvSpPr>
          <p:nvPr>
            <p:ph type="sldNum" sz="quarter" idx="10"/>
          </p:nvPr>
        </p:nvSpPr>
        <p:spPr/>
        <p:txBody>
          <a:bodyPr/>
          <a:lstStyle/>
          <a:p>
            <a:fld id="{6A126EB7-10E2-4984-A28D-2C23C49518D8}"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20.3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23.1-23.2</a:t>
            </a:r>
          </a:p>
        </p:txBody>
      </p:sp>
      <p:sp>
        <p:nvSpPr>
          <p:cNvPr id="4" name="Slide Number Placeholder 3"/>
          <p:cNvSpPr>
            <a:spLocks noGrp="1"/>
          </p:cNvSpPr>
          <p:nvPr>
            <p:ph type="sldNum" sz="quarter" idx="5"/>
          </p:nvPr>
        </p:nvSpPr>
        <p:spPr/>
        <p:txBody>
          <a:bodyPr/>
          <a:lstStyle/>
          <a:p>
            <a:fld id="{363C34E1-F36A-48B1-8550-65E47ADE10D2}" type="slidenum">
              <a:rPr lang="en-US" smtClean="0"/>
              <a:t>37</a:t>
            </a:fld>
            <a:endParaRPr lang="en-US"/>
          </a:p>
        </p:txBody>
      </p:sp>
    </p:spTree>
    <p:extLst>
      <p:ext uri="{BB962C8B-B14F-4D97-AF65-F5344CB8AC3E}">
        <p14:creationId xmlns:p14="http://schemas.microsoft.com/office/powerpoint/2010/main" val="2595213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26EB7-10E2-4984-A28D-2C23C49518D8}" type="slidenum">
              <a:rPr lang="en-US" smtClean="0"/>
              <a:pPr/>
              <a:t>39</a:t>
            </a:fld>
            <a:endParaRPr lang="en-US"/>
          </a:p>
        </p:txBody>
      </p:sp>
    </p:spTree>
    <p:extLst>
      <p:ext uri="{BB962C8B-B14F-4D97-AF65-F5344CB8AC3E}">
        <p14:creationId xmlns:p14="http://schemas.microsoft.com/office/powerpoint/2010/main" val="1501685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Dot product found by </a:t>
                </a:r>
                <a14:m>
                  <m:oMath xmlns:m="http://schemas.openxmlformats.org/officeDocument/2006/math">
                    <m:r>
                      <a:rPr lang="en-US" i="1" dirty="0" smtClean="0">
                        <a:latin typeface="Cambria Math"/>
                      </a:rPr>
                      <m:t>𝐵𝐴</m:t>
                    </m:r>
                    <m:func>
                      <m:funcPr>
                        <m:ctrlPr>
                          <a:rPr lang="en-US" b="0" i="1" dirty="0" smtClean="0">
                            <a:latin typeface="Cambria Math" panose="02040503050406030204" pitchFamily="18" charset="0"/>
                          </a:rPr>
                        </m:ctrlPr>
                      </m:funcPr>
                      <m:fName>
                        <m:r>
                          <m:rPr>
                            <m:sty m:val="p"/>
                          </m:rPr>
                          <a:rPr lang="en-US" i="0" dirty="0" smtClean="0">
                            <a:latin typeface="Cambria Math"/>
                          </a:rPr>
                          <m:t>cos</m:t>
                        </m:r>
                      </m:fName>
                      <m:e>
                        <m:r>
                          <a:rPr lang="en-US" b="0" i="1" dirty="0" smtClean="0">
                            <a:latin typeface="Cambria Math"/>
                          </a:rPr>
                          <m:t>𝜃</m:t>
                        </m:r>
                      </m:e>
                    </m:func>
                  </m:oMath>
                </a14:m>
                <a:endParaRPr lang="en-US" dirty="0"/>
              </a:p>
            </p:txBody>
          </p:sp>
        </mc:Choice>
        <mc:Fallback xmlns="">
          <p:sp>
            <p:nvSpPr>
              <p:cNvPr id="3" name="Notes Placeholder 2"/>
              <p:cNvSpPr>
                <a:spLocks noGrp="1"/>
              </p:cNvSpPr>
              <p:nvPr>
                <p:ph type="body" idx="1"/>
              </p:nvPr>
            </p:nvSpPr>
            <p:spPr/>
            <p:txBody>
              <a:bodyPr>
                <a:normAutofit/>
              </a:bodyPr>
              <a:lstStyle/>
              <a:p>
                <a:r>
                  <a:rPr lang="en-US" dirty="0" smtClean="0"/>
                  <a:t>Dot product found by </a:t>
                </a:r>
                <a:r>
                  <a:rPr lang="en-US" i="0" dirty="0" smtClean="0">
                    <a:latin typeface="Cambria Math"/>
                  </a:rPr>
                  <a:t>𝐵𝐴 cos</a:t>
                </a:r>
                <a:r>
                  <a:rPr lang="en-US" b="0" i="0" dirty="0" smtClean="0">
                    <a:latin typeface="Cambria Math"/>
                  </a:rPr>
                  <a:t>⁡𝜃</a:t>
                </a:r>
                <a:endParaRPr lang="en-US" dirty="0"/>
              </a:p>
            </p:txBody>
          </p:sp>
        </mc:Fallback>
      </mc:AlternateContent>
      <p:sp>
        <p:nvSpPr>
          <p:cNvPr id="4" name="Slide Number Placeholder 3"/>
          <p:cNvSpPr>
            <a:spLocks noGrp="1"/>
          </p:cNvSpPr>
          <p:nvPr>
            <p:ph type="sldNum" sz="quarter" idx="10"/>
          </p:nvPr>
        </p:nvSpPr>
        <p:spPr/>
        <p:txBody>
          <a:bodyPr/>
          <a:lstStyle/>
          <a:p>
            <a:fld id="{6A126EB7-10E2-4984-A28D-2C23C49518D8}"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indent="0">
                  <a:buNone/>
                </a:pPr>
                <a14:m>
                  <m:oMath xmlns:m="http://schemas.openxmlformats.org/officeDocument/2006/math">
                    <m:r>
                      <m:rPr>
                        <m:sty m:val="p"/>
                      </m:rPr>
                      <a:rPr lang="en-US" b="0" i="0" baseline="0" dirty="0" smtClean="0">
                        <a:latin typeface="Cambria Math"/>
                        <a:sym typeface="Wingdings" pitchFamily="2" charset="2"/>
                      </a:rPr>
                      <m:t>Φ</m:t>
                    </m:r>
                    <m:r>
                      <a:rPr lang="en-US" i="1" baseline="0" dirty="0" smtClean="0">
                        <a:latin typeface="Cambria Math"/>
                        <a:sym typeface="Wingdings" pitchFamily="2" charset="2"/>
                      </a:rPr>
                      <m:t>=</m:t>
                    </m:r>
                    <m:r>
                      <a:rPr lang="en-US" i="1" baseline="0" dirty="0" err="1" smtClean="0">
                        <a:latin typeface="Cambria Math"/>
                        <a:sym typeface="Wingdings" pitchFamily="2" charset="2"/>
                      </a:rPr>
                      <m:t>𝐵𝐴</m:t>
                    </m:r>
                    <m:func>
                      <m:funcPr>
                        <m:ctrlPr>
                          <a:rPr lang="en-US" b="0" i="1" baseline="0" dirty="0" smtClean="0">
                            <a:latin typeface="Cambria Math" panose="02040503050406030204" pitchFamily="18" charset="0"/>
                            <a:sym typeface="Wingdings" pitchFamily="2" charset="2"/>
                          </a:rPr>
                        </m:ctrlPr>
                      </m:funcPr>
                      <m:fName>
                        <m:r>
                          <m:rPr>
                            <m:sty m:val="p"/>
                          </m:rPr>
                          <a:rPr lang="en-US" b="0" i="0" baseline="0" dirty="0" smtClean="0">
                            <a:latin typeface="Cambria Math"/>
                            <a:sym typeface="Wingdings" pitchFamily="2" charset="2"/>
                          </a:rPr>
                          <m:t>cos</m:t>
                        </m:r>
                      </m:fName>
                      <m:e>
                        <m:r>
                          <a:rPr lang="en-US" b="0" i="1" baseline="0" dirty="0" smtClean="0">
                            <a:latin typeface="Cambria Math"/>
                            <a:sym typeface="Wingdings" pitchFamily="2" charset="2"/>
                          </a:rPr>
                          <m:t>𝜙</m:t>
                        </m:r>
                      </m:e>
                    </m:func>
                  </m:oMath>
                </a14:m>
                <a:r>
                  <a:rPr lang="en-US" baseline="0" dirty="0">
                    <a:sym typeface="Wingdings" pitchFamily="2" charset="2"/>
                  </a:rPr>
                  <a:t> </a:t>
                </a:r>
              </a:p>
              <a:p>
                <a:pPr marL="685800" lvl="1" indent="-228600">
                  <a:buAutoNum type="alphaLcParenR"/>
                </a:pPr>
                <a14:m>
                  <m:oMath xmlns:m="http://schemas.openxmlformats.org/officeDocument/2006/math">
                    <m:r>
                      <m:rPr>
                        <m:sty m:val="p"/>
                      </m:rPr>
                      <a:rPr lang="en-US" b="0" i="0" baseline="0" dirty="0" smtClean="0">
                        <a:latin typeface="Cambria Math"/>
                        <a:sym typeface="Wingdings" pitchFamily="2" charset="2"/>
                      </a:rPr>
                      <m:t>Φ</m:t>
                    </m:r>
                    <m:r>
                      <a:rPr lang="en-US" i="1" baseline="0" dirty="0" smtClean="0">
                        <a:latin typeface="Cambria Math"/>
                        <a:sym typeface="Wingdings" pitchFamily="2" charset="2"/>
                      </a:rPr>
                      <m:t>=</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0.003</m:t>
                        </m:r>
                        <m:r>
                          <a:rPr lang="en-US" b="0" i="1" baseline="0" dirty="0" smtClean="0">
                            <a:latin typeface="Cambria Math"/>
                            <a:sym typeface="Wingdings" pitchFamily="2" charset="2"/>
                          </a:rPr>
                          <m:t> </m:t>
                        </m:r>
                        <m:r>
                          <a:rPr lang="en-US" i="1" baseline="0" dirty="0" smtClean="0">
                            <a:latin typeface="Cambria Math"/>
                            <a:sym typeface="Wingdings" pitchFamily="2" charset="2"/>
                          </a:rPr>
                          <m:t>𝑇</m:t>
                        </m:r>
                      </m:e>
                    </m:d>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0.02</m:t>
                        </m:r>
                        <m:r>
                          <a:rPr lang="en-US" b="0" i="1" baseline="0" dirty="0" smtClean="0">
                            <a:latin typeface="Cambria Math"/>
                            <a:sym typeface="Wingdings" pitchFamily="2" charset="2"/>
                          </a:rPr>
                          <m:t> </m:t>
                        </m:r>
                        <m:r>
                          <a:rPr lang="en-US" i="1" baseline="0" dirty="0" smtClean="0">
                            <a:latin typeface="Cambria Math"/>
                            <a:sym typeface="Wingdings" pitchFamily="2" charset="2"/>
                          </a:rPr>
                          <m:t>𝑚</m:t>
                        </m:r>
                        <m:r>
                          <a:rPr lang="en-US" b="0" i="1" baseline="0" dirty="0" smtClean="0">
                            <a:latin typeface="Cambria Math"/>
                            <a:sym typeface="Wingdings" pitchFamily="2" charset="2"/>
                          </a:rPr>
                          <m:t>⋅</m:t>
                        </m:r>
                        <m:r>
                          <a:rPr lang="en-US" i="1" baseline="0" dirty="0" smtClean="0">
                            <a:latin typeface="Cambria Math"/>
                            <a:sym typeface="Wingdings" pitchFamily="2" charset="2"/>
                          </a:rPr>
                          <m:t>0.03</m:t>
                        </m:r>
                        <m:r>
                          <a:rPr lang="en-US" b="0" i="1" baseline="0" dirty="0" smtClean="0">
                            <a:latin typeface="Cambria Math"/>
                            <a:sym typeface="Wingdings" pitchFamily="2" charset="2"/>
                          </a:rPr>
                          <m:t> </m:t>
                        </m:r>
                        <m:r>
                          <a:rPr lang="en-US" i="1" baseline="0" dirty="0" smtClean="0">
                            <a:latin typeface="Cambria Math"/>
                            <a:sym typeface="Wingdings" pitchFamily="2" charset="2"/>
                          </a:rPr>
                          <m:t>𝑚</m:t>
                        </m:r>
                      </m:e>
                    </m:d>
                    <m:d>
                      <m:dPr>
                        <m:ctrlPr>
                          <a:rPr lang="en-US" i="1" baseline="0" dirty="0" smtClean="0">
                            <a:latin typeface="Cambria Math" panose="02040503050406030204" pitchFamily="18" charset="0"/>
                            <a:sym typeface="Wingdings" pitchFamily="2" charset="2"/>
                          </a:rPr>
                        </m:ctrlPr>
                      </m:dPr>
                      <m:e>
                        <m:func>
                          <m:funcPr>
                            <m:ctrlPr>
                              <a:rPr lang="en-US" b="0" i="1" baseline="0" dirty="0" smtClean="0">
                                <a:latin typeface="Cambria Math" panose="02040503050406030204" pitchFamily="18" charset="0"/>
                                <a:sym typeface="Wingdings" pitchFamily="2" charset="2"/>
                              </a:rPr>
                            </m:ctrlPr>
                          </m:funcPr>
                          <m:fName>
                            <m:r>
                              <m:rPr>
                                <m:sty m:val="p"/>
                              </m:rPr>
                              <a:rPr lang="en-US" b="0" i="0" baseline="0" dirty="0" smtClean="0">
                                <a:latin typeface="Cambria Math"/>
                                <a:sym typeface="Wingdings" pitchFamily="2" charset="2"/>
                              </a:rPr>
                              <m:t>cos</m:t>
                            </m:r>
                          </m:fName>
                          <m:e>
                            <m:r>
                              <a:rPr lang="en-US" b="0" i="1" baseline="0" dirty="0" smtClean="0">
                                <a:latin typeface="Cambria Math"/>
                                <a:sym typeface="Wingdings" pitchFamily="2" charset="2"/>
                              </a:rPr>
                              <m:t>90°</m:t>
                            </m:r>
                          </m:e>
                        </m:func>
                      </m:e>
                    </m:d>
                    <m:r>
                      <a:rPr lang="en-US" i="1" baseline="0" dirty="0" smtClean="0">
                        <a:latin typeface="Cambria Math"/>
                        <a:sym typeface="Wingdings" pitchFamily="2" charset="2"/>
                      </a:rPr>
                      <m:t>=0</m:t>
                    </m:r>
                    <m:r>
                      <a:rPr lang="en-US" b="0" i="1" baseline="0" dirty="0" smtClean="0">
                        <a:latin typeface="Cambria Math"/>
                        <a:sym typeface="Wingdings" pitchFamily="2" charset="2"/>
                      </a:rPr>
                      <m:t> </m:t>
                    </m:r>
                  </m:oMath>
                </a14:m>
                <a:r>
                  <a:rPr lang="en-US" i="0" baseline="0" dirty="0">
                    <a:latin typeface="+mj-lt"/>
                    <a:sym typeface="Wingdings" pitchFamily="2" charset="2"/>
                  </a:rPr>
                  <a:t>(no B-field lines pass through the coil)</a:t>
                </a:r>
                <a:endParaRPr lang="en-US" baseline="0" dirty="0">
                  <a:sym typeface="Wingdings" pitchFamily="2" charset="2"/>
                </a:endParaRPr>
              </a:p>
              <a:p>
                <a:pPr marL="685800" lvl="1" indent="-228600">
                  <a:buAutoNum type="alphaLcParenR"/>
                </a:pPr>
                <a14:m>
                  <m:oMath xmlns:m="http://schemas.openxmlformats.org/officeDocument/2006/math">
                    <m:r>
                      <m:rPr>
                        <m:sty m:val="p"/>
                      </m:rPr>
                      <a:rPr lang="en-US" b="0" i="0" baseline="0" dirty="0" smtClean="0">
                        <a:latin typeface="Cambria Math"/>
                        <a:sym typeface="Wingdings" pitchFamily="2" charset="2"/>
                      </a:rPr>
                      <m:t>Φ</m:t>
                    </m:r>
                    <m:r>
                      <a:rPr lang="en-US" i="1" baseline="0" dirty="0" smtClean="0">
                        <a:latin typeface="Cambria Math"/>
                        <a:sym typeface="Wingdings" pitchFamily="2" charset="2"/>
                      </a:rPr>
                      <m:t>=</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0.003</m:t>
                        </m:r>
                        <m:r>
                          <a:rPr lang="en-US" b="0" i="1" baseline="0" dirty="0" smtClean="0">
                            <a:latin typeface="Cambria Math"/>
                            <a:sym typeface="Wingdings" pitchFamily="2" charset="2"/>
                          </a:rPr>
                          <m:t> </m:t>
                        </m:r>
                        <m:r>
                          <a:rPr lang="en-US" i="1" baseline="0" dirty="0" smtClean="0">
                            <a:latin typeface="Cambria Math"/>
                            <a:sym typeface="Wingdings" pitchFamily="2" charset="2"/>
                          </a:rPr>
                          <m:t>𝑇</m:t>
                        </m:r>
                      </m:e>
                    </m:d>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0.02</m:t>
                        </m:r>
                        <m:r>
                          <a:rPr lang="en-US" b="0" i="1" baseline="0" dirty="0" smtClean="0">
                            <a:latin typeface="Cambria Math"/>
                            <a:sym typeface="Wingdings" pitchFamily="2" charset="2"/>
                          </a:rPr>
                          <m:t> </m:t>
                        </m:r>
                        <m:r>
                          <a:rPr lang="en-US" i="1" baseline="0" dirty="0" smtClean="0">
                            <a:latin typeface="Cambria Math"/>
                            <a:sym typeface="Wingdings" pitchFamily="2" charset="2"/>
                          </a:rPr>
                          <m:t>𝑚</m:t>
                        </m:r>
                        <m:r>
                          <a:rPr lang="en-US" b="0" i="1" baseline="0" dirty="0" smtClean="0">
                            <a:latin typeface="Cambria Math"/>
                            <a:sym typeface="Wingdings" pitchFamily="2" charset="2"/>
                          </a:rPr>
                          <m:t>⋅</m:t>
                        </m:r>
                        <m:r>
                          <a:rPr lang="en-US" i="1" baseline="0" dirty="0" smtClean="0">
                            <a:latin typeface="Cambria Math"/>
                            <a:sym typeface="Wingdings" pitchFamily="2" charset="2"/>
                          </a:rPr>
                          <m:t>0.03</m:t>
                        </m:r>
                        <m:r>
                          <a:rPr lang="en-US" b="0" i="1" baseline="0" dirty="0" smtClean="0">
                            <a:latin typeface="Cambria Math"/>
                            <a:sym typeface="Wingdings" pitchFamily="2" charset="2"/>
                          </a:rPr>
                          <m:t> </m:t>
                        </m:r>
                        <m:r>
                          <a:rPr lang="en-US" i="1" baseline="0" dirty="0" smtClean="0">
                            <a:latin typeface="Cambria Math"/>
                            <a:sym typeface="Wingdings" pitchFamily="2" charset="2"/>
                          </a:rPr>
                          <m:t>𝑚</m:t>
                        </m:r>
                      </m:e>
                    </m:d>
                    <m:d>
                      <m:dPr>
                        <m:ctrlPr>
                          <a:rPr lang="en-US" i="1" baseline="0" dirty="0" smtClean="0">
                            <a:latin typeface="Cambria Math" panose="02040503050406030204" pitchFamily="18" charset="0"/>
                            <a:sym typeface="Wingdings" pitchFamily="2" charset="2"/>
                          </a:rPr>
                        </m:ctrlPr>
                      </m:dPr>
                      <m:e>
                        <m:func>
                          <m:funcPr>
                            <m:ctrlPr>
                              <a:rPr lang="en-US" b="0" i="1" baseline="0" dirty="0" smtClean="0">
                                <a:latin typeface="Cambria Math" panose="02040503050406030204" pitchFamily="18" charset="0"/>
                                <a:sym typeface="Wingdings" pitchFamily="2" charset="2"/>
                              </a:rPr>
                            </m:ctrlPr>
                          </m:funcPr>
                          <m:fName>
                            <m:r>
                              <m:rPr>
                                <m:sty m:val="p"/>
                              </m:rPr>
                              <a:rPr lang="en-US" b="0" i="0" baseline="0" dirty="0" smtClean="0">
                                <a:latin typeface="Cambria Math"/>
                                <a:sym typeface="Wingdings" pitchFamily="2" charset="2"/>
                              </a:rPr>
                              <m:t>cos</m:t>
                            </m:r>
                          </m:fName>
                          <m:e>
                            <m:r>
                              <a:rPr lang="en-US" b="0" i="1" baseline="0" dirty="0" smtClean="0">
                                <a:latin typeface="Cambria Math"/>
                                <a:sym typeface="Wingdings" pitchFamily="2" charset="2"/>
                              </a:rPr>
                              <m:t>30°</m:t>
                            </m:r>
                          </m:e>
                        </m:func>
                      </m:e>
                    </m:d>
                    <m:r>
                      <a:rPr lang="en-US" i="1" baseline="0" dirty="0" smtClean="0">
                        <a:latin typeface="Cambria Math"/>
                        <a:sym typeface="Wingdings" pitchFamily="2" charset="2"/>
                      </a:rPr>
                      <m:t>=1.56</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−6</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𝑇</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𝑚</m:t>
                        </m:r>
                      </m:e>
                      <m:sup>
                        <m:r>
                          <a:rPr lang="en-US" b="0" i="1" baseline="0" dirty="0" smtClean="0">
                            <a:latin typeface="Cambria Math"/>
                            <a:sym typeface="Wingdings" pitchFamily="2" charset="2"/>
                          </a:rPr>
                          <m:t>2</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𝑜𝑟</m:t>
                    </m:r>
                    <m:r>
                      <a:rPr lang="en-US" i="1" baseline="0" dirty="0" smtClean="0">
                        <a:latin typeface="Cambria Math"/>
                        <a:sym typeface="Wingdings" pitchFamily="2" charset="2"/>
                      </a:rPr>
                      <m:t> (</m:t>
                    </m:r>
                    <m:r>
                      <a:rPr lang="en-US" i="1" baseline="0" dirty="0" smtClean="0">
                        <a:latin typeface="Cambria Math"/>
                        <a:sym typeface="Wingdings" pitchFamily="2" charset="2"/>
                      </a:rPr>
                      <m:t>𝑇</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𝑚</m:t>
                        </m:r>
                      </m:e>
                      <m:sup>
                        <m:r>
                          <a:rPr lang="en-US" b="0" i="1" baseline="0" dirty="0" smtClean="0">
                            <a:latin typeface="Cambria Math"/>
                            <a:sym typeface="Wingdings" pitchFamily="2" charset="2"/>
                          </a:rPr>
                          <m:t>2</m:t>
                        </m:r>
                      </m:sup>
                    </m:sSup>
                    <m:r>
                      <a:rPr lang="en-US" i="1" baseline="0" dirty="0" smtClean="0">
                        <a:latin typeface="Cambria Math"/>
                        <a:sym typeface="Wingdings" pitchFamily="2" charset="2"/>
                      </a:rPr>
                      <m:t>=</m:t>
                    </m:r>
                    <m:r>
                      <a:rPr lang="en-US" i="1" baseline="0" dirty="0" err="1" smtClean="0">
                        <a:latin typeface="Cambria Math"/>
                        <a:sym typeface="Wingdings" pitchFamily="2" charset="2"/>
                      </a:rPr>
                      <m:t>𝑊𝑏</m:t>
                    </m:r>
                    <m:r>
                      <a:rPr lang="en-US" i="1" baseline="0" dirty="0" smtClean="0">
                        <a:latin typeface="Cambria Math"/>
                        <a:sym typeface="Wingdings" pitchFamily="2" charset="2"/>
                      </a:rPr>
                      <m:t> (</m:t>
                    </m:r>
                    <m:r>
                      <a:rPr lang="en-US" i="1" baseline="0" dirty="0" err="1" smtClean="0">
                        <a:latin typeface="Cambria Math"/>
                        <a:sym typeface="Wingdings" pitchFamily="2" charset="2"/>
                      </a:rPr>
                      <m:t>𝑤𝑒𝑏𝑒𝑟</m:t>
                    </m:r>
                    <m:r>
                      <a:rPr lang="en-US" i="1" baseline="0" dirty="0" smtClean="0">
                        <a:latin typeface="Cambria Math"/>
                        <a:sym typeface="Wingdings" pitchFamily="2" charset="2"/>
                      </a:rPr>
                      <m:t>))</m:t>
                    </m:r>
                  </m:oMath>
                </a14:m>
                <a:endParaRPr lang="en-US" dirty="0"/>
              </a:p>
            </p:txBody>
          </p:sp>
        </mc:Choice>
        <mc:Fallback xmlns="">
          <p:sp>
            <p:nvSpPr>
              <p:cNvPr id="3" name="Notes Placeholder 2"/>
              <p:cNvSpPr>
                <a:spLocks noGrp="1"/>
              </p:cNvSpPr>
              <p:nvPr>
                <p:ph type="body" idx="1"/>
              </p:nvPr>
            </p:nvSpPr>
            <p:spPr/>
            <p:txBody>
              <a:bodyPr>
                <a:normAutofit/>
              </a:bodyPr>
              <a:lstStyle/>
              <a:p>
                <a:pPr marL="0" indent="0">
                  <a:buNone/>
                </a:pPr>
                <a:r>
                  <a:rPr lang="en-US" b="0" i="0" baseline="0" dirty="0" smtClean="0">
                    <a:latin typeface="Cambria Math"/>
                    <a:sym typeface="Wingdings" pitchFamily="2" charset="2"/>
                  </a:rPr>
                  <a:t>Φ</a:t>
                </a:r>
                <a:r>
                  <a:rPr lang="en-US" i="0" baseline="0" dirty="0" smtClean="0">
                    <a:latin typeface="Cambria Math"/>
                    <a:sym typeface="Wingdings" pitchFamily="2" charset="2"/>
                  </a:rPr>
                  <a:t>=</a:t>
                </a:r>
                <a:r>
                  <a:rPr lang="en-US" i="0" baseline="0" dirty="0" err="1" smtClean="0">
                    <a:latin typeface="Cambria Math"/>
                    <a:sym typeface="Wingdings" pitchFamily="2" charset="2"/>
                  </a:rPr>
                  <a:t>𝐵𝐴</a:t>
                </a:r>
                <a:r>
                  <a:rPr lang="en-US" b="0" i="0" baseline="0" dirty="0" smtClean="0">
                    <a:latin typeface="Cambria Math"/>
                    <a:sym typeface="Wingdings" pitchFamily="2" charset="2"/>
                  </a:rPr>
                  <a:t> cos⁡𝜙</a:t>
                </a:r>
                <a:r>
                  <a:rPr lang="en-US" baseline="0" dirty="0" smtClean="0">
                    <a:sym typeface="Wingdings" pitchFamily="2" charset="2"/>
                  </a:rPr>
                  <a:t> </a:t>
                </a:r>
                <a:endParaRPr lang="en-US" baseline="0" dirty="0" smtClean="0">
                  <a:sym typeface="Wingdings" pitchFamily="2" charset="2"/>
                </a:endParaRPr>
              </a:p>
              <a:p>
                <a:pPr marL="685800" lvl="1" indent="-228600">
                  <a:buAutoNum type="alphaLcParenR"/>
                </a:pPr>
                <a:r>
                  <a:rPr lang="en-US" b="0" i="0" baseline="0" dirty="0" smtClean="0">
                    <a:latin typeface="Cambria Math"/>
                    <a:sym typeface="Wingdings" pitchFamily="2" charset="2"/>
                  </a:rPr>
                  <a:t>Φ</a:t>
                </a:r>
                <a:r>
                  <a:rPr lang="en-US" i="0" baseline="0" dirty="0" smtClean="0">
                    <a:latin typeface="Cambria Math"/>
                    <a:sym typeface="Wingdings" pitchFamily="2" charset="2"/>
                  </a:rPr>
                  <a:t>=(0.003</a:t>
                </a:r>
                <a:r>
                  <a:rPr lang="en-US" b="0" i="0" baseline="0" dirty="0" smtClean="0">
                    <a:latin typeface="Cambria Math"/>
                    <a:sym typeface="Wingdings" pitchFamily="2" charset="2"/>
                  </a:rPr>
                  <a:t> </a:t>
                </a:r>
                <a:r>
                  <a:rPr lang="en-US" i="0" baseline="0" dirty="0" smtClean="0">
                    <a:latin typeface="Cambria Math"/>
                    <a:sym typeface="Wingdings" pitchFamily="2" charset="2"/>
                  </a:rPr>
                  <a:t>𝑇)(0.02</a:t>
                </a:r>
                <a:r>
                  <a:rPr lang="en-US" b="0" i="0" baseline="0" dirty="0" smtClean="0">
                    <a:latin typeface="Cambria Math"/>
                    <a:sym typeface="Wingdings" pitchFamily="2" charset="2"/>
                  </a:rPr>
                  <a:t> </a:t>
                </a:r>
                <a:r>
                  <a:rPr lang="en-US" i="0" baseline="0" dirty="0" smtClean="0">
                    <a:latin typeface="Cambria Math"/>
                    <a:sym typeface="Wingdings" pitchFamily="2" charset="2"/>
                  </a:rPr>
                  <a:t>𝑚</a:t>
                </a:r>
                <a:r>
                  <a:rPr lang="en-US" b="0" i="0" baseline="0" dirty="0" smtClean="0">
                    <a:latin typeface="Cambria Math"/>
                    <a:sym typeface="Wingdings" pitchFamily="2" charset="2"/>
                  </a:rPr>
                  <a:t>⋅</a:t>
                </a:r>
                <a:r>
                  <a:rPr lang="en-US" i="0" baseline="0" dirty="0" smtClean="0">
                    <a:latin typeface="Cambria Math"/>
                    <a:sym typeface="Wingdings" pitchFamily="2" charset="2"/>
                  </a:rPr>
                  <a:t>0.03</a:t>
                </a:r>
                <a:r>
                  <a:rPr lang="en-US" b="0" i="0" baseline="0" dirty="0" smtClean="0">
                    <a:latin typeface="Cambria Math"/>
                    <a:sym typeface="Wingdings" pitchFamily="2" charset="2"/>
                  </a:rPr>
                  <a:t> </a:t>
                </a:r>
                <a:r>
                  <a:rPr lang="en-US" i="0" baseline="0" dirty="0" smtClean="0">
                    <a:latin typeface="Cambria Math"/>
                    <a:sym typeface="Wingdings" pitchFamily="2" charset="2"/>
                  </a:rPr>
                  <a:t>𝑚)(</a:t>
                </a:r>
                <a:r>
                  <a:rPr lang="en-US" b="0" i="0" baseline="0" dirty="0" smtClean="0">
                    <a:latin typeface="Cambria Math"/>
                    <a:sym typeface="Wingdings" pitchFamily="2" charset="2"/>
                  </a:rPr>
                  <a:t>cos⁡〖90°〗 )</a:t>
                </a:r>
                <a:r>
                  <a:rPr lang="en-US" i="0" baseline="0" dirty="0" smtClean="0">
                    <a:latin typeface="Cambria Math"/>
                    <a:sym typeface="Wingdings" pitchFamily="2" charset="2"/>
                  </a:rPr>
                  <a:t>=0</a:t>
                </a:r>
                <a:r>
                  <a:rPr lang="en-US" b="0" i="0" baseline="0" dirty="0" smtClean="0">
                    <a:latin typeface="Cambria Math"/>
                    <a:sym typeface="Wingdings" pitchFamily="2" charset="2"/>
                  </a:rPr>
                  <a:t> </a:t>
                </a:r>
                <a:r>
                  <a:rPr lang="en-US" i="0" baseline="0" dirty="0" smtClean="0">
                    <a:latin typeface="+mj-lt"/>
                    <a:sym typeface="Wingdings" pitchFamily="2" charset="2"/>
                  </a:rPr>
                  <a:t>(no B-field lines pass through the coil)</a:t>
                </a:r>
                <a:endParaRPr lang="en-US" baseline="0" dirty="0" smtClean="0">
                  <a:sym typeface="Wingdings" pitchFamily="2" charset="2"/>
                </a:endParaRPr>
              </a:p>
              <a:p>
                <a:pPr marL="685800" lvl="1" indent="-228600">
                  <a:buAutoNum type="alphaLcParenR"/>
                </a:pPr>
                <a:r>
                  <a:rPr lang="en-US" b="0" i="0" baseline="0" dirty="0" smtClean="0">
                    <a:latin typeface="Cambria Math"/>
                    <a:sym typeface="Wingdings" pitchFamily="2" charset="2"/>
                  </a:rPr>
                  <a:t>Φ</a:t>
                </a:r>
                <a:r>
                  <a:rPr lang="en-US" i="0" baseline="0" dirty="0" smtClean="0">
                    <a:latin typeface="Cambria Math"/>
                    <a:sym typeface="Wingdings" pitchFamily="2" charset="2"/>
                  </a:rPr>
                  <a:t>=(0.003</a:t>
                </a:r>
                <a:r>
                  <a:rPr lang="en-US" b="0" i="0" baseline="0" dirty="0" smtClean="0">
                    <a:latin typeface="Cambria Math"/>
                    <a:sym typeface="Wingdings" pitchFamily="2" charset="2"/>
                  </a:rPr>
                  <a:t> </a:t>
                </a:r>
                <a:r>
                  <a:rPr lang="en-US" i="0" baseline="0" dirty="0" smtClean="0">
                    <a:latin typeface="Cambria Math"/>
                    <a:sym typeface="Wingdings" pitchFamily="2" charset="2"/>
                  </a:rPr>
                  <a:t>𝑇)(0.02</a:t>
                </a:r>
                <a:r>
                  <a:rPr lang="en-US" b="0" i="0" baseline="0" dirty="0" smtClean="0">
                    <a:latin typeface="Cambria Math"/>
                    <a:sym typeface="Wingdings" pitchFamily="2" charset="2"/>
                  </a:rPr>
                  <a:t> </a:t>
                </a:r>
                <a:r>
                  <a:rPr lang="en-US" i="0" baseline="0" dirty="0" smtClean="0">
                    <a:latin typeface="Cambria Math"/>
                    <a:sym typeface="Wingdings" pitchFamily="2" charset="2"/>
                  </a:rPr>
                  <a:t>𝑚</a:t>
                </a:r>
                <a:r>
                  <a:rPr lang="en-US" b="0" i="0" baseline="0" dirty="0" smtClean="0">
                    <a:latin typeface="Cambria Math"/>
                    <a:sym typeface="Wingdings" pitchFamily="2" charset="2"/>
                  </a:rPr>
                  <a:t>⋅</a:t>
                </a:r>
                <a:r>
                  <a:rPr lang="en-US" i="0" baseline="0" dirty="0" smtClean="0">
                    <a:latin typeface="Cambria Math"/>
                    <a:sym typeface="Wingdings" pitchFamily="2" charset="2"/>
                  </a:rPr>
                  <a:t>0.03</a:t>
                </a:r>
                <a:r>
                  <a:rPr lang="en-US" b="0" i="0" baseline="0" dirty="0" smtClean="0">
                    <a:latin typeface="Cambria Math"/>
                    <a:sym typeface="Wingdings" pitchFamily="2" charset="2"/>
                  </a:rPr>
                  <a:t> </a:t>
                </a:r>
                <a:r>
                  <a:rPr lang="en-US" i="0" baseline="0" dirty="0" smtClean="0">
                    <a:latin typeface="Cambria Math"/>
                    <a:sym typeface="Wingdings" pitchFamily="2" charset="2"/>
                  </a:rPr>
                  <a:t>𝑚)(</a:t>
                </a:r>
                <a:r>
                  <a:rPr lang="en-US" b="0" i="0" baseline="0" dirty="0" smtClean="0">
                    <a:latin typeface="Cambria Math"/>
                    <a:sym typeface="Wingdings" pitchFamily="2" charset="2"/>
                  </a:rPr>
                  <a:t>cos⁡〖30°〗 )</a:t>
                </a:r>
                <a:r>
                  <a:rPr lang="en-US" i="0" baseline="0" dirty="0" smtClean="0">
                    <a:latin typeface="Cambria Math"/>
                    <a:sym typeface="Wingdings" pitchFamily="2" charset="2"/>
                  </a:rPr>
                  <a:t>=1.56</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〗^(−6) </a:t>
                </a:r>
                <a:r>
                  <a:rPr lang="en-US" i="0" baseline="0" dirty="0" smtClean="0">
                    <a:latin typeface="Cambria Math"/>
                    <a:sym typeface="Wingdings" pitchFamily="2" charset="2"/>
                  </a:rPr>
                  <a:t> 𝑇𝑚</a:t>
                </a:r>
                <a:r>
                  <a:rPr lang="en-US" b="0" i="0" baseline="0" dirty="0" smtClean="0">
                    <a:latin typeface="Cambria Math"/>
                    <a:sym typeface="Wingdings" pitchFamily="2" charset="2"/>
                  </a:rPr>
                  <a:t>^2 </a:t>
                </a:r>
                <a:r>
                  <a:rPr lang="en-US" i="0" baseline="0" dirty="0" smtClean="0">
                    <a:latin typeface="Cambria Math"/>
                    <a:sym typeface="Wingdings" pitchFamily="2" charset="2"/>
                  </a:rPr>
                  <a:t> 𝑜𝑟 (𝑇𝑚</a:t>
                </a:r>
                <a:r>
                  <a:rPr lang="en-US" b="0" i="0" baseline="0" dirty="0" smtClean="0">
                    <a:latin typeface="Cambria Math"/>
                    <a:sym typeface="Wingdings" pitchFamily="2" charset="2"/>
                  </a:rPr>
                  <a:t>^2</a:t>
                </a:r>
                <a:r>
                  <a:rPr lang="en-US" i="0" baseline="0" dirty="0" smtClean="0">
                    <a:latin typeface="Cambria Math"/>
                    <a:sym typeface="Wingdings" pitchFamily="2" charset="2"/>
                  </a:rPr>
                  <a:t>=</a:t>
                </a:r>
                <a:r>
                  <a:rPr lang="en-US" i="0" baseline="0" dirty="0" err="1" smtClean="0">
                    <a:latin typeface="Cambria Math"/>
                    <a:sym typeface="Wingdings" pitchFamily="2" charset="2"/>
                  </a:rPr>
                  <a:t>𝑊𝑏</a:t>
                </a:r>
                <a:r>
                  <a:rPr lang="en-US" i="0" baseline="0" dirty="0" smtClean="0">
                    <a:latin typeface="Cambria Math"/>
                    <a:sym typeface="Wingdings" pitchFamily="2" charset="2"/>
                  </a:rPr>
                  <a:t> (</a:t>
                </a:r>
                <a:r>
                  <a:rPr lang="en-US" i="0" baseline="0" dirty="0" err="1" smtClean="0">
                    <a:latin typeface="Cambria Math"/>
                    <a:sym typeface="Wingdings" pitchFamily="2" charset="2"/>
                  </a:rPr>
                  <a:t>𝑤𝑒𝑏𝑒𝑟</a:t>
                </a:r>
                <a:r>
                  <a:rPr lang="en-US" i="0" baseline="0" dirty="0" smtClean="0">
                    <a:latin typeface="Cambria Math"/>
                    <a:sym typeface="Wingdings" pitchFamily="2" charset="2"/>
                  </a:rPr>
                  <a:t>))</a:t>
                </a:r>
                <a:endParaRPr lang="en-US" dirty="0"/>
              </a:p>
            </p:txBody>
          </p:sp>
        </mc:Fallback>
      </mc:AlternateContent>
      <p:sp>
        <p:nvSpPr>
          <p:cNvPr id="4" name="Slide Number Placeholder 3"/>
          <p:cNvSpPr>
            <a:spLocks noGrp="1"/>
          </p:cNvSpPr>
          <p:nvPr>
            <p:ph type="sldNum" sz="quarter" idx="10"/>
          </p:nvPr>
        </p:nvSpPr>
        <p:spPr/>
        <p:txBody>
          <a:bodyPr/>
          <a:lstStyle/>
          <a:p>
            <a:fld id="{6A126EB7-10E2-4984-A28D-2C23C49518D8}"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Unit of </a:t>
            </a:r>
            <a:r>
              <a:rPr lang="en-US" dirty="0" err="1"/>
              <a:t>emf</a:t>
            </a:r>
            <a:r>
              <a:rPr lang="en-US" dirty="0"/>
              <a:t> is volt</a:t>
            </a:r>
            <a:r>
              <a:rPr lang="en-US" baseline="0" dirty="0"/>
              <a:t> (V)</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Find expression</a:t>
                </a:r>
                <a:r>
                  <a:rPr lang="en-US" baseline="0" dirty="0"/>
                  <a:t> for B-field first</a:t>
                </a:r>
                <a:endParaRPr lang="en-US" dirty="0"/>
              </a:p>
              <a:p>
                <a14:m>
                  <m:oMath xmlns:m="http://schemas.openxmlformats.org/officeDocument/2006/math">
                    <m:r>
                      <a:rPr lang="en-US" i="1" dirty="0" smtClean="0">
                        <a:latin typeface="Cambria Math"/>
                      </a:rPr>
                      <m:t>𝐵</m:t>
                    </m:r>
                    <m:r>
                      <a:rPr lang="en-US" i="1" dirty="0" smtClean="0">
                        <a:latin typeface="Cambria Math"/>
                      </a:rPr>
                      <m:t>=</m:t>
                    </m:r>
                    <m:f>
                      <m:fPr>
                        <m:ctrlPr>
                          <a:rPr lang="en-US" i="1" baseline="0" dirty="0" smtClean="0">
                            <a:latin typeface="Cambria Math" panose="02040503050406030204" pitchFamily="18" charset="0"/>
                          </a:rPr>
                        </m:ctrlPr>
                      </m:fPr>
                      <m:num>
                        <m:r>
                          <a:rPr lang="en-US" i="1" dirty="0" smtClean="0">
                            <a:latin typeface="Cambria Math"/>
                          </a:rPr>
                          <m:t>𝑁</m:t>
                        </m:r>
                        <m:sSub>
                          <m:sSubPr>
                            <m:ctrlPr>
                              <a:rPr lang="en-US" b="0" i="1" dirty="0" smtClean="0">
                                <a:latin typeface="Cambria Math" panose="02040503050406030204" pitchFamily="18" charset="0"/>
                              </a:rPr>
                            </m:ctrlPr>
                          </m:sSubPr>
                          <m:e>
                            <m:r>
                              <a:rPr lang="en-US" b="0" i="1" dirty="0" smtClean="0">
                                <a:latin typeface="Cambria Math"/>
                              </a:rPr>
                              <m:t>𝜇</m:t>
                            </m:r>
                          </m:e>
                          <m:sub>
                            <m:r>
                              <a:rPr lang="en-US" b="0" i="1" dirty="0" smtClean="0">
                                <a:latin typeface="Cambria Math"/>
                              </a:rPr>
                              <m:t>0</m:t>
                            </m:r>
                          </m:sub>
                        </m:sSub>
                        <m:r>
                          <a:rPr lang="en-US" i="1" baseline="0" dirty="0" smtClean="0">
                            <a:latin typeface="Cambria Math"/>
                          </a:rPr>
                          <m:t>𝐼</m:t>
                        </m:r>
                      </m:num>
                      <m:den>
                        <m:r>
                          <a:rPr lang="en-US" i="1" baseline="0" dirty="0" smtClean="0">
                            <a:latin typeface="Cambria Math"/>
                          </a:rPr>
                          <m:t>2</m:t>
                        </m:r>
                        <m:r>
                          <a:rPr lang="en-US" i="1" baseline="0" dirty="0" smtClean="0">
                            <a:latin typeface="Cambria Math"/>
                          </a:rPr>
                          <m:t>𝑅</m:t>
                        </m:r>
                      </m:den>
                    </m:f>
                    <m:r>
                      <a:rPr lang="en-US" i="1" baseline="0" dirty="0" smtClean="0">
                        <a:latin typeface="Cambria Math"/>
                      </a:rPr>
                      <m:t> </m:t>
                    </m:r>
                    <m:r>
                      <a:rPr lang="en-US" i="1" baseline="0" dirty="0" smtClean="0">
                        <a:latin typeface="Cambria Math"/>
                        <a:sym typeface="Wingdings" pitchFamily="2" charset="2"/>
                      </a:rPr>
                      <m:t> </m:t>
                    </m:r>
                    <m:r>
                      <a:rPr lang="en-US" i="1" baseline="0" dirty="0" smtClean="0">
                        <a:latin typeface="Cambria Math"/>
                        <a:sym typeface="Wingdings" pitchFamily="2" charset="2"/>
                      </a:rPr>
                      <m:t>𝑎𝑡</m:t>
                    </m:r>
                    <m:r>
                      <a:rPr lang="en-US" i="1" baseline="0" dirty="0" smtClean="0">
                        <a:latin typeface="Cambria Math"/>
                        <a:sym typeface="Wingdings" pitchFamily="2" charset="2"/>
                      </a:rPr>
                      <m:t> </m:t>
                    </m:r>
                    <m:r>
                      <a:rPr lang="en-US" i="1" baseline="0" dirty="0" smtClean="0">
                        <a:latin typeface="Cambria Math"/>
                        <a:sym typeface="Wingdings" pitchFamily="2" charset="2"/>
                      </a:rPr>
                      <m:t>𝑡</m:t>
                    </m:r>
                    <m:r>
                      <a:rPr lang="en-US" i="1" baseline="0" dirty="0" smtClean="0">
                        <a:latin typeface="Cambria Math"/>
                        <a:sym typeface="Wingdings" pitchFamily="2" charset="2"/>
                      </a:rPr>
                      <m:t>=0  </m:t>
                    </m:r>
                    <m:r>
                      <a:rPr lang="en-US" i="1" baseline="0" dirty="0" smtClean="0">
                        <a:latin typeface="Cambria Math"/>
                        <a:sym typeface="Wingdings" pitchFamily="2" charset="2"/>
                      </a:rPr>
                      <m:t>𝐵</m:t>
                    </m:r>
                    <m:r>
                      <a:rPr lang="en-US" i="1" baseline="0" dirty="0" smtClean="0">
                        <a:latin typeface="Cambria Math"/>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40</m:t>
                        </m:r>
                        <m:r>
                          <a:rPr lang="en-US" b="0" i="1" baseline="0" dirty="0" smtClean="0">
                            <a:latin typeface="Cambria Math"/>
                            <a:sym typeface="Wingdings" pitchFamily="2" charset="2"/>
                          </a:rPr>
                          <m:t>⋅</m:t>
                        </m:r>
                        <m:r>
                          <a:rPr lang="en-US" i="1" baseline="0" dirty="0" smtClean="0">
                            <a:latin typeface="Cambria Math"/>
                            <a:sym typeface="Wingdings" pitchFamily="2" charset="2"/>
                          </a:rPr>
                          <m:t>4</m:t>
                        </m:r>
                        <m:r>
                          <a:rPr lang="en-US" b="0" i="1" baseline="0" dirty="0" smtClean="0">
                            <a:latin typeface="Cambria Math"/>
                            <a:sym typeface="Wingdings" pitchFamily="2" charset="2"/>
                          </a:rPr>
                          <m:t>𝜋</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−7</m:t>
                            </m:r>
                          </m:sup>
                        </m:sSup>
                        <m:f>
                          <m:fPr>
                            <m:ctrlPr>
                              <a:rPr lang="en-US" b="0"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𝑇𝑚</m:t>
                            </m:r>
                          </m:num>
                          <m:den>
                            <m:r>
                              <a:rPr lang="en-US" i="1" baseline="0" dirty="0" smtClean="0">
                                <a:latin typeface="Cambria Math"/>
                                <a:sym typeface="Wingdings" pitchFamily="2" charset="2"/>
                              </a:rPr>
                              <m:t>𝐴</m:t>
                            </m:r>
                          </m:den>
                        </m:f>
                        <m:r>
                          <a:rPr lang="en-US" b="0" i="1" baseline="0" dirty="0" smtClean="0">
                            <a:latin typeface="Cambria Math"/>
                            <a:sym typeface="Wingdings" pitchFamily="2" charset="2"/>
                          </a:rPr>
                          <m:t>⋅</m:t>
                        </m:r>
                        <m:r>
                          <a:rPr lang="en-US" i="1" baseline="0" dirty="0" smtClean="0">
                            <a:latin typeface="Cambria Math"/>
                            <a:sym typeface="Wingdings" pitchFamily="2" charset="2"/>
                          </a:rPr>
                          <m:t>2</m:t>
                        </m:r>
                        <m:r>
                          <a:rPr lang="en-US" b="0" i="1" baseline="0" dirty="0" smtClean="0">
                            <a:latin typeface="Cambria Math"/>
                            <a:sym typeface="Wingdings" pitchFamily="2" charset="2"/>
                          </a:rPr>
                          <m:t> </m:t>
                        </m:r>
                        <m:r>
                          <a:rPr lang="en-US" i="1" baseline="0" dirty="0" smtClean="0">
                            <a:latin typeface="Cambria Math"/>
                            <a:sym typeface="Wingdings" pitchFamily="2" charset="2"/>
                          </a:rPr>
                          <m:t>𝐴</m:t>
                        </m:r>
                      </m:num>
                      <m:den>
                        <m:r>
                          <a:rPr lang="en-US" i="1" baseline="0" dirty="0" smtClean="0">
                            <a:latin typeface="Cambria Math"/>
                            <a:sym typeface="Wingdings" pitchFamily="2" charset="2"/>
                          </a:rPr>
                          <m:t>2</m:t>
                        </m:r>
                        <m:r>
                          <a:rPr lang="en-US" b="0" i="1" baseline="0" dirty="0" smtClean="0">
                            <a:latin typeface="Cambria Math"/>
                            <a:sym typeface="Wingdings" pitchFamily="2" charset="2"/>
                          </a:rPr>
                          <m:t>⋅</m:t>
                        </m:r>
                        <m:r>
                          <a:rPr lang="en-US" i="1" baseline="0" dirty="0" smtClean="0">
                            <a:latin typeface="Cambria Math"/>
                            <a:sym typeface="Wingdings" pitchFamily="2" charset="2"/>
                          </a:rPr>
                          <m:t>0.06</m:t>
                        </m:r>
                        <m:r>
                          <a:rPr lang="en-US" b="0" i="1" baseline="0" dirty="0" smtClean="0">
                            <a:latin typeface="Cambria Math"/>
                            <a:sym typeface="Wingdings" pitchFamily="2" charset="2"/>
                          </a:rPr>
                          <m:t> </m:t>
                        </m:r>
                        <m:r>
                          <a:rPr lang="en-US" i="1" baseline="0" dirty="0" smtClean="0">
                            <a:latin typeface="Cambria Math"/>
                            <a:sym typeface="Wingdings" pitchFamily="2" charset="2"/>
                          </a:rPr>
                          <m:t>𝑚</m:t>
                        </m:r>
                      </m:den>
                    </m:f>
                    <m:r>
                      <a:rPr lang="en-US" i="1" baseline="0" dirty="0" smtClean="0">
                        <a:latin typeface="Cambria Math"/>
                        <a:sym typeface="Wingdings" pitchFamily="2" charset="2"/>
                      </a:rPr>
                      <m:t>=8.3776</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−4</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𝑇</m:t>
                    </m:r>
                  </m:oMath>
                </a14:m>
                <a:r>
                  <a:rPr lang="en-US" baseline="0" dirty="0">
                    <a:sym typeface="Wingdings" pitchFamily="2" charset="2"/>
                  </a:rPr>
                  <a:t> </a:t>
                </a:r>
              </a:p>
              <a:p>
                <a:pPr/>
                <a14:m>
                  <m:oMathPara xmlns:m="http://schemas.openxmlformats.org/officeDocument/2006/math">
                    <m:oMathParaPr>
                      <m:jc m:val="centerGroup"/>
                    </m:oMathParaPr>
                    <m:oMath xmlns:m="http://schemas.openxmlformats.org/officeDocument/2006/math">
                      <m:r>
                        <a:rPr lang="en-US" i="1" baseline="0" dirty="0" smtClean="0">
                          <a:latin typeface="Cambria Math"/>
                          <a:sym typeface="Wingdings" pitchFamily="2" charset="2"/>
                        </a:rPr>
                        <m:t> 	        </m:t>
                      </m:r>
                      <m:r>
                        <a:rPr lang="en-US" i="1" baseline="0" dirty="0" smtClean="0">
                          <a:latin typeface="Cambria Math"/>
                          <a:sym typeface="Wingdings" pitchFamily="2" charset="2"/>
                        </a:rPr>
                        <m:t>𝑎𝑡</m:t>
                      </m:r>
                      <m:r>
                        <a:rPr lang="en-US" i="1" baseline="0" dirty="0" smtClean="0">
                          <a:latin typeface="Cambria Math"/>
                          <a:sym typeface="Wingdings" pitchFamily="2" charset="2"/>
                        </a:rPr>
                        <m:t> </m:t>
                      </m:r>
                      <m:r>
                        <a:rPr lang="en-US" i="1" baseline="0" dirty="0" smtClean="0">
                          <a:latin typeface="Cambria Math"/>
                          <a:sym typeface="Wingdings" pitchFamily="2" charset="2"/>
                        </a:rPr>
                        <m:t>𝑡</m:t>
                      </m:r>
                      <m:r>
                        <a:rPr lang="en-US" i="1" baseline="0" dirty="0" smtClean="0">
                          <a:latin typeface="Cambria Math"/>
                          <a:sym typeface="Wingdings" pitchFamily="2" charset="2"/>
                        </a:rPr>
                        <m:t>=5 </m:t>
                      </m:r>
                      <m:r>
                        <a:rPr lang="en-US" i="1" baseline="0" dirty="0" smtClean="0">
                          <a:latin typeface="Cambria Math"/>
                          <a:sym typeface="Wingdings" pitchFamily="2" charset="2"/>
                        </a:rPr>
                        <m:t>𝑠</m:t>
                      </m:r>
                      <m:r>
                        <a:rPr lang="en-US" i="1" baseline="0" dirty="0" smtClean="0">
                          <a:latin typeface="Cambria Math"/>
                          <a:sym typeface="Wingdings" pitchFamily="2" charset="2"/>
                        </a:rPr>
                        <m:t>  </m:t>
                      </m:r>
                      <m:r>
                        <a:rPr lang="en-US" i="1" baseline="0" dirty="0" smtClean="0">
                          <a:latin typeface="Cambria Math"/>
                          <a:sym typeface="Wingdings" pitchFamily="2" charset="2"/>
                        </a:rPr>
                        <m:t>𝐵</m:t>
                      </m:r>
                      <m:r>
                        <a:rPr lang="en-US" i="1" baseline="0" dirty="0" smtClean="0">
                          <a:latin typeface="Cambria Math"/>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40</m:t>
                          </m:r>
                          <m:r>
                            <a:rPr lang="en-US" b="0" i="1" baseline="0" dirty="0" smtClean="0">
                              <a:latin typeface="Cambria Math"/>
                              <a:sym typeface="Wingdings" pitchFamily="2" charset="2"/>
                            </a:rPr>
                            <m:t>⋅</m:t>
                          </m:r>
                          <m:r>
                            <a:rPr lang="en-US" i="1" baseline="0" dirty="0" smtClean="0">
                              <a:latin typeface="Cambria Math"/>
                              <a:sym typeface="Wingdings" pitchFamily="2" charset="2"/>
                            </a:rPr>
                            <m:t>4</m:t>
                          </m:r>
                          <m:r>
                            <a:rPr lang="en-US" b="0" i="1" baseline="0" dirty="0" smtClean="0">
                              <a:latin typeface="Cambria Math"/>
                              <a:sym typeface="Wingdings" pitchFamily="2" charset="2"/>
                            </a:rPr>
                            <m:t>𝜋</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−7</m:t>
                              </m:r>
                            </m:sup>
                          </m:sSup>
                          <m:f>
                            <m:fPr>
                              <m:ctrlPr>
                                <a:rPr lang="en-US" b="0"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𝑇𝑚</m:t>
                              </m:r>
                            </m:num>
                            <m:den>
                              <m:r>
                                <a:rPr lang="en-US" i="1" baseline="0" dirty="0" smtClean="0">
                                  <a:latin typeface="Cambria Math"/>
                                  <a:sym typeface="Wingdings" pitchFamily="2" charset="2"/>
                                </a:rPr>
                                <m:t>𝐴</m:t>
                              </m:r>
                            </m:den>
                          </m:f>
                          <m:r>
                            <a:rPr lang="en-US" b="0" i="1" baseline="0" dirty="0" smtClean="0">
                              <a:latin typeface="Cambria Math"/>
                              <a:sym typeface="Wingdings" pitchFamily="2" charset="2"/>
                            </a:rPr>
                            <m:t>⋅</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2−</m:t>
                              </m:r>
                              <m:r>
                                <a:rPr lang="en-US" b="0" i="1" baseline="0" dirty="0" smtClean="0">
                                  <a:latin typeface="Cambria Math"/>
                                  <a:sym typeface="Wingdings" pitchFamily="2" charset="2"/>
                                </a:rPr>
                                <m:t>0</m:t>
                              </m:r>
                              <m:r>
                                <a:rPr lang="en-US" i="1" baseline="0" dirty="0" smtClean="0">
                                  <a:latin typeface="Cambria Math"/>
                                  <a:sym typeface="Wingdings" pitchFamily="2" charset="2"/>
                                </a:rPr>
                                <m:t>.5</m:t>
                              </m:r>
                            </m:e>
                          </m:d>
                          <m:r>
                            <a:rPr lang="en-US" b="0" i="1" baseline="0" dirty="0" smtClean="0">
                              <a:latin typeface="Cambria Math"/>
                              <a:sym typeface="Wingdings" pitchFamily="2" charset="2"/>
                            </a:rPr>
                            <m:t> </m:t>
                          </m:r>
                          <m:r>
                            <a:rPr lang="en-US" i="1" baseline="0" dirty="0" smtClean="0">
                              <a:latin typeface="Cambria Math"/>
                              <a:sym typeface="Wingdings" pitchFamily="2" charset="2"/>
                            </a:rPr>
                            <m:t>𝐴</m:t>
                          </m:r>
                        </m:num>
                        <m:den>
                          <m:r>
                            <a:rPr lang="en-US" i="1" baseline="0" dirty="0" smtClean="0">
                              <a:latin typeface="Cambria Math"/>
                              <a:sym typeface="Wingdings" pitchFamily="2" charset="2"/>
                            </a:rPr>
                            <m:t>2</m:t>
                          </m:r>
                          <m:r>
                            <a:rPr lang="en-US" b="0" i="1" baseline="0" dirty="0" smtClean="0">
                              <a:latin typeface="Cambria Math"/>
                              <a:sym typeface="Wingdings" pitchFamily="2" charset="2"/>
                            </a:rPr>
                            <m:t>⋅</m:t>
                          </m:r>
                          <m:r>
                            <a:rPr lang="en-US" i="1" baseline="0" dirty="0" smtClean="0">
                              <a:latin typeface="Cambria Math"/>
                              <a:sym typeface="Wingdings" pitchFamily="2" charset="2"/>
                            </a:rPr>
                            <m:t>0.06</m:t>
                          </m:r>
                          <m:r>
                            <a:rPr lang="en-US" b="0" i="1" baseline="0" dirty="0" smtClean="0">
                              <a:latin typeface="Cambria Math"/>
                              <a:sym typeface="Wingdings" pitchFamily="2" charset="2"/>
                            </a:rPr>
                            <m:t> </m:t>
                          </m:r>
                          <m:r>
                            <a:rPr lang="en-US" i="1" baseline="0" dirty="0" smtClean="0">
                              <a:latin typeface="Cambria Math"/>
                              <a:sym typeface="Wingdings" pitchFamily="2" charset="2"/>
                            </a:rPr>
                            <m:t>𝑚</m:t>
                          </m:r>
                        </m:den>
                      </m:f>
                      <m:r>
                        <a:rPr lang="en-US" i="1" baseline="0" dirty="0" smtClean="0">
                          <a:latin typeface="Cambria Math"/>
                          <a:sym typeface="Wingdings" pitchFamily="2" charset="2"/>
                        </a:rPr>
                        <m:t>=6.2832</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−4</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𝑇</m:t>
                      </m:r>
                    </m:oMath>
                  </m:oMathPara>
                </a14:m>
                <a:endParaRPr lang="en-US" baseline="0" dirty="0">
                  <a:sym typeface="Wingdings" pitchFamily="2" charset="2"/>
                </a:endParaRPr>
              </a:p>
              <a:p>
                <a:r>
                  <a:rPr lang="en-US" baseline="0" dirty="0">
                    <a:sym typeface="Wingdings" pitchFamily="2" charset="2"/>
                  </a:rPr>
                  <a:t>Find </a:t>
                </a:r>
                <a:r>
                  <a:rPr lang="el-GR" baseline="0" dirty="0">
                    <a:sym typeface="Wingdings" pitchFamily="2" charset="2"/>
                  </a:rPr>
                  <a:t>Φ</a:t>
                </a:r>
                <a:r>
                  <a:rPr lang="en-US" baseline="-25000" dirty="0">
                    <a:sym typeface="Wingdings" pitchFamily="2" charset="2"/>
                  </a:rPr>
                  <a:t>0</a:t>
                </a:r>
                <a:r>
                  <a:rPr lang="en-US" baseline="0" dirty="0">
                    <a:sym typeface="Wingdings" pitchFamily="2" charset="2"/>
                  </a:rPr>
                  <a:t> and </a:t>
                </a:r>
                <a:r>
                  <a:rPr lang="el-GR" baseline="0" dirty="0">
                    <a:sym typeface="Wingdings" pitchFamily="2" charset="2"/>
                  </a:rPr>
                  <a:t>Φ</a:t>
                </a:r>
                <a:endParaRPr lang="en-US" baseline="0" dirty="0">
                  <a:sym typeface="Wingdings" pitchFamily="2" charset="2"/>
                </a:endParaRPr>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sym typeface="Wingdings" pitchFamily="2" charset="2"/>
                            </a:rPr>
                          </m:ctrlPr>
                        </m:sSubPr>
                        <m:e>
                          <m:r>
                            <m:rPr>
                              <m:sty m:val="p"/>
                            </m:rPr>
                            <a:rPr lang="en-US" b="0" i="0" baseline="0" dirty="0" smtClean="0">
                              <a:latin typeface="Cambria Math"/>
                              <a:sym typeface="Wingdings" pitchFamily="2" charset="2"/>
                            </a:rPr>
                            <m:t>Φ</m:t>
                          </m:r>
                        </m:e>
                        <m:sub>
                          <m:r>
                            <a:rPr lang="en-US" b="0" i="1" baseline="0" dirty="0" smtClean="0">
                              <a:latin typeface="Cambria Math"/>
                              <a:sym typeface="Wingdings" pitchFamily="2" charset="2"/>
                            </a:rPr>
                            <m:t>0</m:t>
                          </m:r>
                        </m:sub>
                      </m:sSub>
                      <m:r>
                        <a:rPr lang="en-US" i="1" baseline="0" dirty="0" smtClean="0">
                          <a:latin typeface="Cambria Math"/>
                          <a:sym typeface="Wingdings" pitchFamily="2" charset="2"/>
                        </a:rPr>
                        <m:t>=</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8.3776</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−4</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𝑇</m:t>
                          </m:r>
                        </m:e>
                      </m:d>
                      <m:d>
                        <m:dPr>
                          <m:ctrlPr>
                            <a:rPr lang="en-US" i="1" baseline="0" dirty="0" smtClean="0">
                              <a:latin typeface="Cambria Math" panose="02040503050406030204" pitchFamily="18" charset="0"/>
                              <a:sym typeface="Wingdings" pitchFamily="2" charset="2"/>
                            </a:rPr>
                          </m:ctrlPr>
                        </m:dPr>
                        <m:e>
                          <m:r>
                            <a:rPr lang="en-US" b="0" i="1" baseline="0" dirty="0" smtClean="0">
                              <a:latin typeface="Cambria Math"/>
                              <a:sym typeface="Wingdings" pitchFamily="2" charset="2"/>
                            </a:rPr>
                            <m:t>𝜋</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d>
                                <m:dPr>
                                  <m:ctrlPr>
                                    <a:rPr lang="en-US" b="0"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0.03</m:t>
                                  </m:r>
                                  <m:r>
                                    <a:rPr lang="en-US" b="0" i="1" baseline="0" dirty="0" smtClean="0">
                                      <a:latin typeface="Cambria Math"/>
                                      <a:sym typeface="Wingdings" pitchFamily="2" charset="2"/>
                                    </a:rPr>
                                    <m:t> </m:t>
                                  </m:r>
                                  <m:r>
                                    <a:rPr lang="en-US" i="1" baseline="0" dirty="0" smtClean="0">
                                      <a:latin typeface="Cambria Math"/>
                                      <a:sym typeface="Wingdings" pitchFamily="2" charset="2"/>
                                    </a:rPr>
                                    <m:t>𝑚</m:t>
                                  </m:r>
                                </m:e>
                              </m:d>
                            </m:e>
                            <m:sup>
                              <m:r>
                                <a:rPr lang="en-US" b="0" i="1" baseline="0" dirty="0" smtClean="0">
                                  <a:latin typeface="Cambria Math"/>
                                  <a:sym typeface="Wingdings" pitchFamily="2" charset="2"/>
                                </a:rPr>
                                <m:t>2</m:t>
                              </m:r>
                            </m:sup>
                          </m:sSup>
                        </m:e>
                      </m:d>
                      <m:func>
                        <m:funcPr>
                          <m:ctrlPr>
                            <a:rPr lang="en-US" b="0" i="1" baseline="0" dirty="0" smtClean="0">
                              <a:latin typeface="Cambria Math" panose="02040503050406030204" pitchFamily="18" charset="0"/>
                              <a:sym typeface="Wingdings" pitchFamily="2" charset="2"/>
                            </a:rPr>
                          </m:ctrlPr>
                        </m:funcPr>
                        <m:fName>
                          <m:r>
                            <m:rPr>
                              <m:sty m:val="p"/>
                            </m:rPr>
                            <a:rPr lang="en-US" b="0" i="0" baseline="0" dirty="0" smtClean="0">
                              <a:latin typeface="Cambria Math"/>
                              <a:sym typeface="Wingdings" pitchFamily="2" charset="2"/>
                            </a:rPr>
                            <m:t>cos</m:t>
                          </m:r>
                        </m:fName>
                        <m:e>
                          <m:r>
                            <a:rPr lang="en-US" b="0" i="1" baseline="0" dirty="0" smtClean="0">
                              <a:latin typeface="Cambria Math"/>
                              <a:sym typeface="Wingdings" pitchFamily="2" charset="2"/>
                            </a:rPr>
                            <m:t>0</m:t>
                          </m:r>
                        </m:e>
                      </m:func>
                      <m:r>
                        <a:rPr lang="en-US" b="0" i="1" baseline="0" dirty="0" smtClean="0">
                          <a:latin typeface="Cambria Math"/>
                          <a:sym typeface="Wingdings" pitchFamily="2" charset="2"/>
                        </a:rPr>
                        <m:t>=</m:t>
                      </m:r>
                      <m:r>
                        <a:rPr lang="en-US" i="1" baseline="0" dirty="0" smtClean="0">
                          <a:latin typeface="Cambria Math"/>
                          <a:sym typeface="Wingdings" pitchFamily="2" charset="2"/>
                        </a:rPr>
                        <m:t>2.369</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−6</m:t>
                          </m:r>
                        </m:sup>
                      </m:sSup>
                      <m:r>
                        <a:rPr lang="en-US" i="1" baseline="0" dirty="0" smtClean="0">
                          <a:latin typeface="Cambria Math"/>
                          <a:sym typeface="Wingdings" pitchFamily="2" charset="2"/>
                        </a:rPr>
                        <m:t> </m:t>
                      </m:r>
                      <m:r>
                        <a:rPr lang="en-US" i="1" baseline="0" dirty="0" err="1" smtClean="0">
                          <a:latin typeface="Cambria Math"/>
                          <a:sym typeface="Wingdings" pitchFamily="2" charset="2"/>
                        </a:rPr>
                        <m:t>𝑊𝑏</m:t>
                      </m:r>
                    </m:oMath>
                  </m:oMathPara>
                </a14:m>
                <a:endParaRPr lang="en-US" baseline="0" dirty="0">
                  <a:sym typeface="Wingdings" pitchFamily="2" charset="2"/>
                </a:endParaRPr>
              </a:p>
              <a:p>
                <a:pPr/>
                <a14:m>
                  <m:oMathPara xmlns:m="http://schemas.openxmlformats.org/officeDocument/2006/math">
                    <m:oMathParaPr>
                      <m:jc m:val="centerGroup"/>
                    </m:oMathParaPr>
                    <m:oMath xmlns:m="http://schemas.openxmlformats.org/officeDocument/2006/math">
                      <m:r>
                        <m:rPr>
                          <m:sty m:val="p"/>
                        </m:rPr>
                        <a:rPr lang="en-US" b="0" i="0" baseline="0" dirty="0" smtClean="0">
                          <a:latin typeface="Cambria Math"/>
                          <a:sym typeface="Wingdings" pitchFamily="2" charset="2"/>
                        </a:rPr>
                        <m:t>Φ</m:t>
                      </m:r>
                      <m:r>
                        <a:rPr lang="en-US" i="1" baseline="0" dirty="0" smtClean="0">
                          <a:latin typeface="Cambria Math"/>
                          <a:sym typeface="Wingdings" pitchFamily="2" charset="2"/>
                        </a:rPr>
                        <m:t>=</m:t>
                      </m:r>
                      <m:d>
                        <m:dPr>
                          <m:ctrlPr>
                            <a:rPr lang="en-US"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6.2832</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−4</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𝑇</m:t>
                          </m:r>
                        </m:e>
                      </m:d>
                      <m:d>
                        <m:dPr>
                          <m:ctrlPr>
                            <a:rPr lang="en-US" i="1" baseline="0" dirty="0" smtClean="0">
                              <a:latin typeface="Cambria Math" panose="02040503050406030204" pitchFamily="18" charset="0"/>
                              <a:sym typeface="Wingdings" pitchFamily="2" charset="2"/>
                            </a:rPr>
                          </m:ctrlPr>
                        </m:dPr>
                        <m:e>
                          <m:r>
                            <a:rPr lang="en-US" b="0" i="1" baseline="0" dirty="0" smtClean="0">
                              <a:latin typeface="Cambria Math"/>
                              <a:sym typeface="Wingdings" pitchFamily="2" charset="2"/>
                            </a:rPr>
                            <m:t>𝜋</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d>
                                <m:dPr>
                                  <m:ctrlPr>
                                    <a:rPr lang="en-US" b="0" i="1" baseline="0" dirty="0" smtClean="0">
                                      <a:latin typeface="Cambria Math" panose="02040503050406030204" pitchFamily="18" charset="0"/>
                                      <a:sym typeface="Wingdings" pitchFamily="2" charset="2"/>
                                    </a:rPr>
                                  </m:ctrlPr>
                                </m:dPr>
                                <m:e>
                                  <m:r>
                                    <a:rPr lang="en-US" i="1" baseline="0" dirty="0" smtClean="0">
                                      <a:latin typeface="Cambria Math"/>
                                      <a:sym typeface="Wingdings" pitchFamily="2" charset="2"/>
                                    </a:rPr>
                                    <m:t>0.03</m:t>
                                  </m:r>
                                  <m:r>
                                    <a:rPr lang="en-US" b="0" i="1" baseline="0" dirty="0" smtClean="0">
                                      <a:latin typeface="Cambria Math"/>
                                      <a:sym typeface="Wingdings" pitchFamily="2" charset="2"/>
                                    </a:rPr>
                                    <m:t> </m:t>
                                  </m:r>
                                  <m:r>
                                    <a:rPr lang="en-US" i="1" baseline="0" dirty="0" smtClean="0">
                                      <a:latin typeface="Cambria Math"/>
                                      <a:sym typeface="Wingdings" pitchFamily="2" charset="2"/>
                                    </a:rPr>
                                    <m:t>𝑚</m:t>
                                  </m:r>
                                </m:e>
                              </m:d>
                            </m:e>
                            <m:sup>
                              <m:r>
                                <a:rPr lang="en-US" b="0" i="1" baseline="0" dirty="0" smtClean="0">
                                  <a:latin typeface="Cambria Math"/>
                                  <a:sym typeface="Wingdings" pitchFamily="2" charset="2"/>
                                </a:rPr>
                                <m:t>2</m:t>
                              </m:r>
                            </m:sup>
                          </m:sSup>
                        </m:e>
                      </m:d>
                      <m:func>
                        <m:funcPr>
                          <m:ctrlPr>
                            <a:rPr lang="en-US" b="0" i="1" baseline="0" dirty="0" smtClean="0">
                              <a:latin typeface="Cambria Math" panose="02040503050406030204" pitchFamily="18" charset="0"/>
                              <a:sym typeface="Wingdings" pitchFamily="2" charset="2"/>
                            </a:rPr>
                          </m:ctrlPr>
                        </m:funcPr>
                        <m:fName>
                          <m:r>
                            <m:rPr>
                              <m:sty m:val="p"/>
                            </m:rPr>
                            <a:rPr lang="en-US" b="0" i="0" baseline="0" dirty="0" smtClean="0">
                              <a:latin typeface="Cambria Math"/>
                              <a:sym typeface="Wingdings" pitchFamily="2" charset="2"/>
                            </a:rPr>
                            <m:t>cos</m:t>
                          </m:r>
                        </m:fName>
                        <m:e>
                          <m:r>
                            <a:rPr lang="en-US" b="0" i="1" baseline="0" dirty="0" smtClean="0">
                              <a:latin typeface="Cambria Math"/>
                              <a:sym typeface="Wingdings" pitchFamily="2" charset="2"/>
                            </a:rPr>
                            <m:t>0</m:t>
                          </m:r>
                        </m:e>
                      </m:func>
                      <m:r>
                        <a:rPr lang="en-US" i="1" baseline="0" dirty="0" smtClean="0">
                          <a:latin typeface="Cambria Math"/>
                          <a:sym typeface="Wingdings" pitchFamily="2" charset="2"/>
                        </a:rPr>
                        <m:t>=1.777</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−6</m:t>
                          </m:r>
                        </m:sup>
                      </m:sSup>
                      <m:r>
                        <a:rPr lang="en-US" i="1" baseline="0" dirty="0" smtClean="0">
                          <a:latin typeface="Cambria Math"/>
                          <a:sym typeface="Wingdings" pitchFamily="2" charset="2"/>
                        </a:rPr>
                        <m:t> </m:t>
                      </m:r>
                      <m:r>
                        <a:rPr lang="en-US" i="1" baseline="0" dirty="0" err="1" smtClean="0">
                          <a:latin typeface="Cambria Math"/>
                          <a:sym typeface="Wingdings" pitchFamily="2" charset="2"/>
                        </a:rPr>
                        <m:t>𝑊𝑏</m:t>
                      </m:r>
                    </m:oMath>
                  </m:oMathPara>
                </a14:m>
                <a:endParaRPr lang="en-US" baseline="0" dirty="0">
                  <a:sym typeface="Wingdings" pitchFamily="2" charset="2"/>
                </a:endParaRPr>
              </a:p>
              <a:p>
                <a:r>
                  <a:rPr lang="en-US" baseline="0" dirty="0">
                    <a:sym typeface="Wingdings" pitchFamily="2" charset="2"/>
                  </a:rPr>
                  <a:t>Find </a:t>
                </a:r>
                <a:r>
                  <a:rPr lang="en-US" baseline="0" dirty="0" err="1">
                    <a:sym typeface="Wingdings" pitchFamily="2" charset="2"/>
                  </a:rPr>
                  <a:t>emf</a:t>
                </a:r>
                <a:endParaRPr lang="en-US" baseline="0" dirty="0">
                  <a:sym typeface="Wingdings" pitchFamily="2" charset="2"/>
                </a:endParaRPr>
              </a:p>
              <a:p>
                <a:pPr/>
                <a14:m>
                  <m:oMathPara xmlns:m="http://schemas.openxmlformats.org/officeDocument/2006/math">
                    <m:oMathParaPr>
                      <m:jc m:val="centerGroup"/>
                    </m:oMathParaPr>
                    <m:oMath xmlns:m="http://schemas.openxmlformats.org/officeDocument/2006/math">
                      <m:r>
                        <a:rPr lang="en-US" i="1" baseline="0" dirty="0" smtClean="0">
                          <a:latin typeface="Cambria Math"/>
                          <a:sym typeface="Wingdings" pitchFamily="2" charset="2"/>
                        </a:rPr>
                        <m:t>𝑒𝑚𝑓</m:t>
                      </m:r>
                      <m:r>
                        <a:rPr lang="en-US" i="1" baseline="0" dirty="0" smtClean="0">
                          <a:latin typeface="Cambria Math"/>
                          <a:sym typeface="Wingdings" pitchFamily="2" charset="2"/>
                        </a:rPr>
                        <m:t>=−</m:t>
                      </m:r>
                      <m:r>
                        <a:rPr lang="en-US" i="1" baseline="0" dirty="0" smtClean="0">
                          <a:latin typeface="Cambria Math"/>
                          <a:sym typeface="Wingdings" pitchFamily="2" charset="2"/>
                        </a:rPr>
                        <m:t>𝑁</m:t>
                      </m:r>
                      <m:d>
                        <m:dPr>
                          <m:ctrlPr>
                            <a:rPr lang="en-US" i="1" baseline="0" dirty="0" smtClean="0">
                              <a:latin typeface="Cambria Math" panose="02040503050406030204" pitchFamily="18" charset="0"/>
                              <a:sym typeface="Wingdings" pitchFamily="2" charset="2"/>
                            </a:rPr>
                          </m:ctrlPr>
                        </m:dPr>
                        <m:e>
                          <m:f>
                            <m:fPr>
                              <m:ctrlPr>
                                <a:rPr lang="en-US" i="1" baseline="0" dirty="0" smtClean="0">
                                  <a:latin typeface="Cambria Math" panose="02040503050406030204" pitchFamily="18" charset="0"/>
                                  <a:sym typeface="Wingdings" pitchFamily="2" charset="2"/>
                                </a:rPr>
                              </m:ctrlPr>
                            </m:fPr>
                            <m:num>
                              <m:r>
                                <m:rPr>
                                  <m:sty m:val="p"/>
                                </m:rPr>
                                <a:rPr lang="en-US" b="0" i="0" baseline="0" dirty="0" smtClean="0">
                                  <a:latin typeface="Cambria Math"/>
                                  <a:sym typeface="Wingdings" pitchFamily="2" charset="2"/>
                                </a:rPr>
                                <m:t>ΔΦ</m:t>
                              </m:r>
                            </m:num>
                            <m:den>
                              <m:r>
                                <m:rPr>
                                  <m:sty m:val="p"/>
                                </m:rPr>
                                <a:rPr lang="en-US" b="0" i="0" baseline="0" dirty="0" smtClean="0">
                                  <a:latin typeface="Cambria Math"/>
                                  <a:sym typeface="Wingdings" pitchFamily="2" charset="2"/>
                                </a:rPr>
                                <m:t>Δ</m:t>
                              </m:r>
                              <m:r>
                                <a:rPr lang="en-US" b="0" i="1" baseline="0" dirty="0" smtClean="0">
                                  <a:latin typeface="Cambria Math"/>
                                  <a:sym typeface="Wingdings" pitchFamily="2" charset="2"/>
                                </a:rPr>
                                <m:t>𝑡</m:t>
                              </m:r>
                            </m:den>
                          </m:f>
                        </m:e>
                      </m:d>
                      <m:r>
                        <a:rPr lang="en-US" i="1" baseline="0" dirty="0" smtClean="0">
                          <a:latin typeface="Cambria Math"/>
                          <a:sym typeface="Wingdings" pitchFamily="2" charset="2"/>
                        </a:rPr>
                        <m:t>=−10</m:t>
                      </m:r>
                      <m:d>
                        <m:dPr>
                          <m:ctrlPr>
                            <a:rPr lang="en-US" i="1" baseline="0" dirty="0" smtClean="0">
                              <a:latin typeface="Cambria Math" panose="02040503050406030204" pitchFamily="18" charset="0"/>
                              <a:sym typeface="Wingdings" pitchFamily="2" charset="2"/>
                            </a:rPr>
                          </m:ctrlPr>
                        </m:dPr>
                        <m:e>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1.777</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−6</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𝑊𝑏</m:t>
                              </m:r>
                              <m:r>
                                <a:rPr lang="en-US" i="1" baseline="0" dirty="0" smtClean="0">
                                  <a:latin typeface="Cambria Math"/>
                                  <a:sym typeface="Wingdings" pitchFamily="2" charset="2"/>
                                </a:rPr>
                                <m:t>−2.369×</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−6</m:t>
                                  </m:r>
                                </m:sup>
                              </m:sSup>
                              <m:r>
                                <a:rPr lang="en-US" i="1" baseline="0" dirty="0" smtClean="0">
                                  <a:latin typeface="Cambria Math"/>
                                  <a:sym typeface="Wingdings" pitchFamily="2" charset="2"/>
                                </a:rPr>
                                <m:t> </m:t>
                              </m:r>
                              <m:r>
                                <a:rPr lang="en-US" i="1" baseline="0" dirty="0" err="1" smtClean="0">
                                  <a:latin typeface="Cambria Math"/>
                                  <a:sym typeface="Wingdings" pitchFamily="2" charset="2"/>
                                </a:rPr>
                                <m:t>𝑊𝑏</m:t>
                              </m:r>
                            </m:num>
                            <m:den>
                              <m:r>
                                <a:rPr lang="en-US" i="1" baseline="0" dirty="0" smtClean="0">
                                  <a:latin typeface="Cambria Math"/>
                                  <a:sym typeface="Wingdings" pitchFamily="2" charset="2"/>
                                </a:rPr>
                                <m:t>5</m:t>
                              </m:r>
                              <m:r>
                                <a:rPr lang="en-US" b="0" i="1" baseline="0" dirty="0" smtClean="0">
                                  <a:latin typeface="Cambria Math"/>
                                  <a:sym typeface="Wingdings" pitchFamily="2" charset="2"/>
                                </a:rPr>
                                <m:t> </m:t>
                              </m:r>
                              <m:r>
                                <a:rPr lang="en-US" i="1" baseline="0" dirty="0" smtClean="0">
                                  <a:latin typeface="Cambria Math"/>
                                  <a:sym typeface="Wingdings" pitchFamily="2" charset="2"/>
                                </a:rPr>
                                <m:t>𝑠</m:t>
                              </m:r>
                            </m:den>
                          </m:f>
                        </m:e>
                      </m:d>
                      <m:r>
                        <a:rPr lang="en-US" i="1" baseline="0" dirty="0" smtClean="0">
                          <a:latin typeface="Cambria Math"/>
                          <a:sym typeface="Wingdings" pitchFamily="2" charset="2"/>
                        </a:rPr>
                        <m:t>=1.18</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−6</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𝑉</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dirty="0" smtClean="0"/>
                  <a:t>Find expression</a:t>
                </a:r>
                <a:r>
                  <a:rPr lang="en-US" baseline="0" dirty="0" smtClean="0"/>
                  <a:t> for B-field first</a:t>
                </a:r>
                <a:endParaRPr lang="en-US" dirty="0" smtClean="0"/>
              </a:p>
              <a:p>
                <a:r>
                  <a:rPr lang="en-US" i="0" dirty="0" smtClean="0">
                    <a:latin typeface="Cambria Math"/>
                  </a:rPr>
                  <a:t>𝐵=</a:t>
                </a:r>
                <a:r>
                  <a:rPr lang="en-US" i="0" baseline="0" dirty="0" smtClean="0">
                    <a:latin typeface="Cambria Math"/>
                  </a:rPr>
                  <a:t>(</a:t>
                </a:r>
                <a:r>
                  <a:rPr lang="en-US" i="0" dirty="0" smtClean="0">
                    <a:latin typeface="Cambria Math"/>
                  </a:rPr>
                  <a:t>𝑁</a:t>
                </a:r>
                <a:r>
                  <a:rPr lang="en-US" b="0" i="0" dirty="0" smtClean="0">
                    <a:latin typeface="Cambria Math"/>
                  </a:rPr>
                  <a:t>𝜇_0</a:t>
                </a:r>
                <a:r>
                  <a:rPr lang="en-US" b="0" i="0" baseline="0" dirty="0" smtClean="0">
                    <a:latin typeface="Cambria Math"/>
                  </a:rPr>
                  <a:t> </a:t>
                </a:r>
                <a:r>
                  <a:rPr lang="en-US" i="0" baseline="0" dirty="0" smtClean="0">
                    <a:latin typeface="Cambria Math"/>
                  </a:rPr>
                  <a:t>𝐼</a:t>
                </a:r>
                <a:r>
                  <a:rPr lang="en-US" i="0" baseline="0" dirty="0" smtClean="0">
                    <a:latin typeface="Cambria Math"/>
                  </a:rPr>
                  <a:t>)/</a:t>
                </a:r>
                <a:r>
                  <a:rPr lang="en-US" i="0" baseline="0" dirty="0" smtClean="0">
                    <a:latin typeface="Cambria Math"/>
                  </a:rPr>
                  <a:t>2𝑅  </a:t>
                </a:r>
                <a:r>
                  <a:rPr lang="en-US" i="0" baseline="0" dirty="0" smtClean="0">
                    <a:latin typeface="Cambria Math"/>
                    <a:sym typeface="Wingdings" pitchFamily="2" charset="2"/>
                  </a:rPr>
                  <a:t> 𝑎𝑡 𝑡=0  𝐵=(40</a:t>
                </a:r>
                <a:r>
                  <a:rPr lang="en-US" b="0" i="0" baseline="0" dirty="0" smtClean="0">
                    <a:latin typeface="Cambria Math"/>
                    <a:sym typeface="Wingdings" pitchFamily="2" charset="2"/>
                  </a:rPr>
                  <a:t>⋅</a:t>
                </a:r>
                <a:r>
                  <a:rPr lang="en-US" i="0" baseline="0" dirty="0" smtClean="0">
                    <a:latin typeface="Cambria Math"/>
                    <a:sym typeface="Wingdings" pitchFamily="2" charset="2"/>
                  </a:rPr>
                  <a:t>4</a:t>
                </a:r>
                <a:r>
                  <a:rPr lang="en-US" b="0" i="0" baseline="0" dirty="0" smtClean="0">
                    <a:latin typeface="Cambria Math"/>
                    <a:sym typeface="Wingdings" pitchFamily="2" charset="2"/>
                  </a:rPr>
                  <a:t>𝜋×〖</a:t>
                </a:r>
                <a:r>
                  <a:rPr lang="en-US" i="0" baseline="0" dirty="0" smtClean="0">
                    <a:latin typeface="Cambria Math"/>
                    <a:sym typeface="Wingdings" pitchFamily="2" charset="2"/>
                  </a:rPr>
                  <a:t>10</a:t>
                </a:r>
                <a:r>
                  <a:rPr lang="en-US" b="0" i="0" baseline="0" dirty="0" smtClean="0">
                    <a:latin typeface="Cambria Math"/>
                    <a:sym typeface="Wingdings" pitchFamily="2" charset="2"/>
                  </a:rPr>
                  <a:t>〗^(−7)  </a:t>
                </a:r>
                <a:r>
                  <a:rPr lang="en-US" i="0" baseline="0" dirty="0" smtClean="0">
                    <a:latin typeface="Cambria Math"/>
                    <a:sym typeface="Wingdings" pitchFamily="2" charset="2"/>
                  </a:rPr>
                  <a:t>𝑇𝑚</a:t>
                </a:r>
                <a:r>
                  <a:rPr lang="en-US" b="0" i="0" baseline="0" dirty="0" smtClean="0">
                    <a:latin typeface="Cambria Math"/>
                    <a:sym typeface="Wingdings" pitchFamily="2" charset="2"/>
                  </a:rPr>
                  <a:t>/</a:t>
                </a:r>
                <a:r>
                  <a:rPr lang="en-US" i="0" baseline="0" dirty="0" smtClean="0">
                    <a:latin typeface="Cambria Math"/>
                    <a:sym typeface="Wingdings" pitchFamily="2" charset="2"/>
                  </a:rPr>
                  <a:t>𝐴</a:t>
                </a:r>
                <a:r>
                  <a:rPr lang="en-US" b="0" i="0" baseline="0" dirty="0" smtClean="0">
                    <a:latin typeface="Cambria Math"/>
                    <a:sym typeface="Wingdings" pitchFamily="2" charset="2"/>
                  </a:rPr>
                  <a:t>⋅</a:t>
                </a:r>
                <a:r>
                  <a:rPr lang="en-US" i="0" baseline="0" dirty="0" smtClean="0">
                    <a:latin typeface="Cambria Math"/>
                    <a:sym typeface="Wingdings" pitchFamily="2" charset="2"/>
                  </a:rPr>
                  <a:t>2</a:t>
                </a:r>
                <a:r>
                  <a:rPr lang="en-US" b="0" i="0" baseline="0" dirty="0" smtClean="0">
                    <a:latin typeface="Cambria Math"/>
                    <a:sym typeface="Wingdings" pitchFamily="2" charset="2"/>
                  </a:rPr>
                  <a:t> </a:t>
                </a:r>
                <a:r>
                  <a:rPr lang="en-US" i="0" baseline="0" dirty="0" smtClean="0">
                    <a:latin typeface="Cambria Math"/>
                    <a:sym typeface="Wingdings" pitchFamily="2" charset="2"/>
                  </a:rPr>
                  <a:t>𝐴)/(2</a:t>
                </a:r>
                <a:r>
                  <a:rPr lang="en-US" b="0" i="0" baseline="0" dirty="0" smtClean="0">
                    <a:latin typeface="Cambria Math"/>
                    <a:sym typeface="Wingdings" pitchFamily="2" charset="2"/>
                  </a:rPr>
                  <a:t>⋅</a:t>
                </a:r>
                <a:r>
                  <a:rPr lang="en-US" i="0" baseline="0" dirty="0" smtClean="0">
                    <a:latin typeface="Cambria Math"/>
                    <a:sym typeface="Wingdings" pitchFamily="2" charset="2"/>
                  </a:rPr>
                  <a:t>0.06</a:t>
                </a:r>
                <a:r>
                  <a:rPr lang="en-US" b="0" i="0" baseline="0" dirty="0" smtClean="0">
                    <a:latin typeface="Cambria Math"/>
                    <a:sym typeface="Wingdings" pitchFamily="2" charset="2"/>
                  </a:rPr>
                  <a:t> </a:t>
                </a:r>
                <a:r>
                  <a:rPr lang="en-US" i="0" baseline="0" dirty="0" smtClean="0">
                    <a:latin typeface="Cambria Math"/>
                    <a:sym typeface="Wingdings" pitchFamily="2" charset="2"/>
                  </a:rPr>
                  <a:t>𝑚)=8.3776</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〗^(−4) </a:t>
                </a:r>
                <a:r>
                  <a:rPr lang="en-US" i="0" baseline="0" dirty="0" smtClean="0">
                    <a:latin typeface="Cambria Math"/>
                    <a:sym typeface="Wingdings" pitchFamily="2" charset="2"/>
                  </a:rPr>
                  <a:t> 𝑇</a:t>
                </a:r>
                <a:r>
                  <a:rPr lang="en-US" baseline="0" dirty="0" smtClean="0">
                    <a:sym typeface="Wingdings" pitchFamily="2" charset="2"/>
                  </a:rPr>
                  <a:t> </a:t>
                </a:r>
                <a:endParaRPr lang="en-US" baseline="0" dirty="0" smtClean="0">
                  <a:sym typeface="Wingdings" pitchFamily="2" charset="2"/>
                </a:endParaRPr>
              </a:p>
              <a:p>
                <a:r>
                  <a:rPr lang="en-US" i="0" baseline="0" dirty="0" smtClean="0">
                    <a:latin typeface="Cambria Math"/>
                    <a:sym typeface="Wingdings" pitchFamily="2" charset="2"/>
                  </a:rPr>
                  <a:t> 	        𝑎𝑡 𝑡=5</a:t>
                </a:r>
                <a:r>
                  <a:rPr lang="en-US" b="0" i="0" baseline="0" dirty="0" smtClean="0">
                    <a:latin typeface="Cambria Math"/>
                    <a:sym typeface="Wingdings" pitchFamily="2" charset="2"/>
                  </a:rPr>
                  <a:t> </a:t>
                </a:r>
                <a:r>
                  <a:rPr lang="en-US" i="0" baseline="0" dirty="0" smtClean="0">
                    <a:latin typeface="Cambria Math"/>
                    <a:sym typeface="Wingdings" pitchFamily="2" charset="2"/>
                  </a:rPr>
                  <a:t>𝑠  𝐵=(40</a:t>
                </a:r>
                <a:r>
                  <a:rPr lang="en-US" b="0" i="0" baseline="0" dirty="0" smtClean="0">
                    <a:latin typeface="Cambria Math"/>
                    <a:sym typeface="Wingdings" pitchFamily="2" charset="2"/>
                  </a:rPr>
                  <a:t>⋅</a:t>
                </a:r>
                <a:r>
                  <a:rPr lang="en-US" i="0" baseline="0" dirty="0" smtClean="0">
                    <a:latin typeface="Cambria Math"/>
                    <a:sym typeface="Wingdings" pitchFamily="2" charset="2"/>
                  </a:rPr>
                  <a:t>4</a:t>
                </a:r>
                <a:r>
                  <a:rPr lang="en-US" b="0" i="0" baseline="0" dirty="0" smtClean="0">
                    <a:latin typeface="Cambria Math"/>
                    <a:sym typeface="Wingdings" pitchFamily="2" charset="2"/>
                  </a:rPr>
                  <a:t>𝜋×〖</a:t>
                </a:r>
                <a:r>
                  <a:rPr lang="en-US" i="0" baseline="0" dirty="0" smtClean="0">
                    <a:latin typeface="Cambria Math"/>
                    <a:sym typeface="Wingdings" pitchFamily="2" charset="2"/>
                  </a:rPr>
                  <a:t>10</a:t>
                </a:r>
                <a:r>
                  <a:rPr lang="en-US" b="0" i="0" baseline="0" dirty="0" smtClean="0">
                    <a:latin typeface="Cambria Math"/>
                    <a:sym typeface="Wingdings" pitchFamily="2" charset="2"/>
                  </a:rPr>
                  <a:t>〗^(−7)  </a:t>
                </a:r>
                <a:r>
                  <a:rPr lang="en-US" i="0" baseline="0" dirty="0" smtClean="0">
                    <a:latin typeface="Cambria Math"/>
                    <a:sym typeface="Wingdings" pitchFamily="2" charset="2"/>
                  </a:rPr>
                  <a:t>𝑇𝑚</a:t>
                </a:r>
                <a:r>
                  <a:rPr lang="en-US" b="0" i="0" baseline="0" dirty="0" smtClean="0">
                    <a:latin typeface="Cambria Math"/>
                    <a:sym typeface="Wingdings" pitchFamily="2" charset="2"/>
                  </a:rPr>
                  <a:t>/</a:t>
                </a:r>
                <a:r>
                  <a:rPr lang="en-US" i="0" baseline="0" dirty="0" smtClean="0">
                    <a:latin typeface="Cambria Math"/>
                    <a:sym typeface="Wingdings" pitchFamily="2" charset="2"/>
                  </a:rPr>
                  <a:t>𝐴</a:t>
                </a:r>
                <a:r>
                  <a:rPr lang="en-US" b="0" i="0" baseline="0" dirty="0" smtClean="0">
                    <a:latin typeface="Cambria Math"/>
                    <a:sym typeface="Wingdings" pitchFamily="2" charset="2"/>
                  </a:rPr>
                  <a:t>⋅(</a:t>
                </a:r>
                <a:r>
                  <a:rPr lang="en-US" i="0" baseline="0" dirty="0" smtClean="0">
                    <a:latin typeface="Cambria Math"/>
                    <a:sym typeface="Wingdings" pitchFamily="2" charset="2"/>
                  </a:rPr>
                  <a:t>2−</a:t>
                </a:r>
                <a:r>
                  <a:rPr lang="en-US" b="0" i="0" baseline="0" dirty="0" smtClean="0">
                    <a:latin typeface="Cambria Math"/>
                    <a:sym typeface="Wingdings" pitchFamily="2" charset="2"/>
                  </a:rPr>
                  <a:t>0</a:t>
                </a:r>
                <a:r>
                  <a:rPr lang="en-US" i="0" baseline="0" dirty="0" smtClean="0">
                    <a:latin typeface="Cambria Math"/>
                    <a:sym typeface="Wingdings" pitchFamily="2" charset="2"/>
                  </a:rPr>
                  <a:t>.5)</a:t>
                </a:r>
                <a:r>
                  <a:rPr lang="en-US" b="0" i="0" baseline="0" dirty="0" smtClean="0">
                    <a:latin typeface="Cambria Math"/>
                    <a:sym typeface="Wingdings" pitchFamily="2" charset="2"/>
                  </a:rPr>
                  <a:t>  </a:t>
                </a:r>
                <a:r>
                  <a:rPr lang="en-US" i="0" baseline="0" dirty="0" smtClean="0">
                    <a:latin typeface="Cambria Math"/>
                    <a:sym typeface="Wingdings" pitchFamily="2" charset="2"/>
                  </a:rPr>
                  <a:t>𝐴</a:t>
                </a:r>
                <a:r>
                  <a:rPr lang="en-US" i="0" baseline="0" dirty="0" smtClean="0">
                    <a:latin typeface="Cambria Math"/>
                    <a:sym typeface="Wingdings" pitchFamily="2" charset="2"/>
                  </a:rPr>
                  <a:t>)/(</a:t>
                </a:r>
                <a:r>
                  <a:rPr lang="en-US" i="0" baseline="0" dirty="0" smtClean="0">
                    <a:latin typeface="Cambria Math"/>
                    <a:sym typeface="Wingdings" pitchFamily="2" charset="2"/>
                  </a:rPr>
                  <a:t>2</a:t>
                </a:r>
                <a:r>
                  <a:rPr lang="en-US" b="0" i="0" baseline="0" dirty="0" smtClean="0">
                    <a:latin typeface="Cambria Math"/>
                    <a:sym typeface="Wingdings" pitchFamily="2" charset="2"/>
                  </a:rPr>
                  <a:t>⋅</a:t>
                </a:r>
                <a:r>
                  <a:rPr lang="en-US" i="0" baseline="0" dirty="0" smtClean="0">
                    <a:latin typeface="Cambria Math"/>
                    <a:sym typeface="Wingdings" pitchFamily="2" charset="2"/>
                  </a:rPr>
                  <a:t>0.06</a:t>
                </a:r>
                <a:r>
                  <a:rPr lang="en-US" b="0" i="0" baseline="0" dirty="0" smtClean="0">
                    <a:latin typeface="Cambria Math"/>
                    <a:sym typeface="Wingdings" pitchFamily="2" charset="2"/>
                  </a:rPr>
                  <a:t> </a:t>
                </a:r>
                <a:r>
                  <a:rPr lang="en-US" i="0" baseline="0" dirty="0" smtClean="0">
                    <a:latin typeface="Cambria Math"/>
                    <a:sym typeface="Wingdings" pitchFamily="2" charset="2"/>
                  </a:rPr>
                  <a:t>𝑚</a:t>
                </a:r>
                <a:r>
                  <a:rPr lang="en-US" i="0" baseline="0" dirty="0" smtClean="0">
                    <a:latin typeface="Cambria Math"/>
                    <a:sym typeface="Wingdings" pitchFamily="2" charset="2"/>
                  </a:rPr>
                  <a:t>)</a:t>
                </a:r>
                <a:r>
                  <a:rPr lang="en-US" i="0" baseline="0" dirty="0" smtClean="0">
                    <a:latin typeface="Cambria Math"/>
                    <a:sym typeface="Wingdings" pitchFamily="2" charset="2"/>
                  </a:rPr>
                  <a:t>=6.2832</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〗^(−4) </a:t>
                </a:r>
                <a:r>
                  <a:rPr lang="en-US" i="0" baseline="0" dirty="0" smtClean="0">
                    <a:latin typeface="Cambria Math"/>
                    <a:sym typeface="Wingdings" pitchFamily="2" charset="2"/>
                  </a:rPr>
                  <a:t> 𝑇</a:t>
                </a:r>
                <a:endParaRPr lang="en-US" baseline="0" dirty="0" smtClean="0">
                  <a:sym typeface="Wingdings" pitchFamily="2" charset="2"/>
                </a:endParaRPr>
              </a:p>
              <a:p>
                <a:r>
                  <a:rPr lang="en-US" baseline="0" dirty="0" smtClean="0">
                    <a:sym typeface="Wingdings" pitchFamily="2" charset="2"/>
                  </a:rPr>
                  <a:t>Find </a:t>
                </a:r>
                <a:r>
                  <a:rPr lang="el-GR" baseline="0" dirty="0" smtClean="0">
                    <a:sym typeface="Wingdings" pitchFamily="2" charset="2"/>
                  </a:rPr>
                  <a:t>Φ</a:t>
                </a:r>
                <a:r>
                  <a:rPr lang="en-US" baseline="-25000" dirty="0" smtClean="0">
                    <a:sym typeface="Wingdings" pitchFamily="2" charset="2"/>
                  </a:rPr>
                  <a:t>0</a:t>
                </a:r>
                <a:r>
                  <a:rPr lang="en-US" baseline="0" dirty="0" smtClean="0">
                    <a:sym typeface="Wingdings" pitchFamily="2" charset="2"/>
                  </a:rPr>
                  <a:t> and </a:t>
                </a:r>
                <a:r>
                  <a:rPr lang="el-GR" baseline="0" dirty="0" smtClean="0">
                    <a:sym typeface="Wingdings" pitchFamily="2" charset="2"/>
                  </a:rPr>
                  <a:t>Φ</a:t>
                </a:r>
                <a:endParaRPr lang="en-US" baseline="0" dirty="0" smtClean="0">
                  <a:sym typeface="Wingdings" pitchFamily="2" charset="2"/>
                </a:endParaRPr>
              </a:p>
              <a:p>
                <a:r>
                  <a:rPr lang="en-US" b="0" i="0" baseline="0" dirty="0" smtClean="0">
                    <a:latin typeface="Cambria Math"/>
                    <a:sym typeface="Wingdings" pitchFamily="2" charset="2"/>
                  </a:rPr>
                  <a:t>Φ_0</a:t>
                </a:r>
                <a:r>
                  <a:rPr lang="en-US" i="0" baseline="0" dirty="0" smtClean="0">
                    <a:latin typeface="Cambria Math"/>
                    <a:sym typeface="Wingdings" pitchFamily="2" charset="2"/>
                  </a:rPr>
                  <a:t>=(8.3776</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〗^(−4) </a:t>
                </a:r>
                <a:r>
                  <a:rPr lang="en-US" i="0" baseline="0" dirty="0" smtClean="0">
                    <a:latin typeface="Cambria Math"/>
                    <a:sym typeface="Wingdings" pitchFamily="2" charset="2"/>
                  </a:rPr>
                  <a:t> 𝑇)(</a:t>
                </a:r>
                <a:r>
                  <a:rPr lang="en-US" b="0" i="0" baseline="0" dirty="0" smtClean="0">
                    <a:latin typeface="Cambria Math"/>
                    <a:sym typeface="Wingdings" pitchFamily="2" charset="2"/>
                  </a:rPr>
                  <a:t>𝜋⋅(</a:t>
                </a:r>
                <a:r>
                  <a:rPr lang="en-US" i="0" baseline="0" dirty="0" smtClean="0">
                    <a:latin typeface="Cambria Math"/>
                    <a:sym typeface="Wingdings" pitchFamily="2" charset="2"/>
                  </a:rPr>
                  <a:t>0.03</a:t>
                </a:r>
                <a:r>
                  <a:rPr lang="en-US" b="0" i="0" baseline="0" dirty="0" smtClean="0">
                    <a:latin typeface="Cambria Math"/>
                    <a:sym typeface="Wingdings" pitchFamily="2" charset="2"/>
                  </a:rPr>
                  <a:t> </a:t>
                </a:r>
                <a:r>
                  <a:rPr lang="en-US" i="0" baseline="0" dirty="0" smtClean="0">
                    <a:latin typeface="Cambria Math"/>
                    <a:sym typeface="Wingdings" pitchFamily="2" charset="2"/>
                  </a:rPr>
                  <a:t>𝑚)</a:t>
                </a:r>
                <a:r>
                  <a:rPr lang="en-US" b="0" i="0" baseline="0" dirty="0" smtClean="0">
                    <a:latin typeface="Cambria Math"/>
                    <a:sym typeface="Wingdings" pitchFamily="2" charset="2"/>
                  </a:rPr>
                  <a:t>^2 )  cos⁡0=</a:t>
                </a:r>
                <a:r>
                  <a:rPr lang="en-US" i="0" baseline="0" dirty="0" smtClean="0">
                    <a:latin typeface="Cambria Math"/>
                    <a:sym typeface="Wingdings" pitchFamily="2" charset="2"/>
                  </a:rPr>
                  <a:t>2.369</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〗^(−6) </a:t>
                </a:r>
                <a:r>
                  <a:rPr lang="en-US" i="0" baseline="0" dirty="0" smtClean="0">
                    <a:latin typeface="Cambria Math"/>
                    <a:sym typeface="Wingdings" pitchFamily="2" charset="2"/>
                  </a:rPr>
                  <a:t> </a:t>
                </a:r>
                <a:r>
                  <a:rPr lang="en-US" i="0" baseline="0" dirty="0" err="1" smtClean="0">
                    <a:latin typeface="Cambria Math"/>
                    <a:sym typeface="Wingdings" pitchFamily="2" charset="2"/>
                  </a:rPr>
                  <a:t>𝑊𝑏</a:t>
                </a:r>
                <a:endParaRPr lang="en-US" baseline="0" dirty="0" smtClean="0">
                  <a:sym typeface="Wingdings" pitchFamily="2" charset="2"/>
                </a:endParaRPr>
              </a:p>
              <a:p>
                <a:r>
                  <a:rPr lang="en-US" b="0" i="0" baseline="0" dirty="0" smtClean="0">
                    <a:latin typeface="Cambria Math"/>
                    <a:sym typeface="Wingdings" pitchFamily="2" charset="2"/>
                  </a:rPr>
                  <a:t>Φ</a:t>
                </a:r>
                <a:r>
                  <a:rPr lang="en-US" i="0" baseline="0" dirty="0" smtClean="0">
                    <a:latin typeface="Cambria Math"/>
                    <a:sym typeface="Wingdings" pitchFamily="2" charset="2"/>
                  </a:rPr>
                  <a:t>=(6.2832</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〗^(−4) </a:t>
                </a:r>
                <a:r>
                  <a:rPr lang="en-US" i="0" baseline="0" dirty="0" smtClean="0">
                    <a:latin typeface="Cambria Math"/>
                    <a:sym typeface="Wingdings" pitchFamily="2" charset="2"/>
                  </a:rPr>
                  <a:t> 𝑇)(</a:t>
                </a:r>
                <a:r>
                  <a:rPr lang="en-US" b="0" i="0" baseline="0" dirty="0" smtClean="0">
                    <a:latin typeface="Cambria Math"/>
                    <a:sym typeface="Wingdings" pitchFamily="2" charset="2"/>
                  </a:rPr>
                  <a:t>𝜋⋅(</a:t>
                </a:r>
                <a:r>
                  <a:rPr lang="en-US" i="0" baseline="0" dirty="0" smtClean="0">
                    <a:latin typeface="Cambria Math"/>
                    <a:sym typeface="Wingdings" pitchFamily="2" charset="2"/>
                  </a:rPr>
                  <a:t>0.03</a:t>
                </a:r>
                <a:r>
                  <a:rPr lang="en-US" b="0" i="0" baseline="0" dirty="0" smtClean="0">
                    <a:latin typeface="Cambria Math"/>
                    <a:sym typeface="Wingdings" pitchFamily="2" charset="2"/>
                  </a:rPr>
                  <a:t> </a:t>
                </a:r>
                <a:r>
                  <a:rPr lang="en-US" i="0" baseline="0" dirty="0" smtClean="0">
                    <a:latin typeface="Cambria Math"/>
                    <a:sym typeface="Wingdings" pitchFamily="2" charset="2"/>
                  </a:rPr>
                  <a:t>𝑚)</a:t>
                </a:r>
                <a:r>
                  <a:rPr lang="en-US" b="0" i="0" baseline="0" dirty="0" smtClean="0">
                    <a:latin typeface="Cambria Math"/>
                    <a:sym typeface="Wingdings" pitchFamily="2" charset="2"/>
                  </a:rPr>
                  <a:t>^2 )  cos⁡0</a:t>
                </a:r>
                <a:r>
                  <a:rPr lang="en-US" i="0" baseline="0" dirty="0" smtClean="0">
                    <a:latin typeface="Cambria Math"/>
                    <a:sym typeface="Wingdings" pitchFamily="2" charset="2"/>
                  </a:rPr>
                  <a:t>=1.777</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〗^(−6) </a:t>
                </a:r>
                <a:r>
                  <a:rPr lang="en-US" i="0" baseline="0" dirty="0" smtClean="0">
                    <a:latin typeface="Cambria Math"/>
                    <a:sym typeface="Wingdings" pitchFamily="2" charset="2"/>
                  </a:rPr>
                  <a:t> </a:t>
                </a:r>
                <a:r>
                  <a:rPr lang="en-US" i="0" baseline="0" dirty="0" err="1" smtClean="0">
                    <a:latin typeface="Cambria Math"/>
                    <a:sym typeface="Wingdings" pitchFamily="2" charset="2"/>
                  </a:rPr>
                  <a:t>𝑊𝑏</a:t>
                </a:r>
                <a:endParaRPr lang="en-US" baseline="0" dirty="0" smtClean="0">
                  <a:sym typeface="Wingdings" pitchFamily="2" charset="2"/>
                </a:endParaRPr>
              </a:p>
              <a:p>
                <a:r>
                  <a:rPr lang="en-US" baseline="0" dirty="0" smtClean="0">
                    <a:sym typeface="Wingdings" pitchFamily="2" charset="2"/>
                  </a:rPr>
                  <a:t>Find </a:t>
                </a:r>
                <a:r>
                  <a:rPr lang="en-US" baseline="0" dirty="0" err="1" smtClean="0">
                    <a:sym typeface="Wingdings" pitchFamily="2" charset="2"/>
                  </a:rPr>
                  <a:t>emf</a:t>
                </a:r>
                <a:endParaRPr lang="en-US" baseline="0" dirty="0" smtClean="0">
                  <a:sym typeface="Wingdings" pitchFamily="2" charset="2"/>
                </a:endParaRPr>
              </a:p>
              <a:p>
                <a:r>
                  <a:rPr lang="en-US" i="0" baseline="0" dirty="0" smtClean="0">
                    <a:latin typeface="Cambria Math"/>
                    <a:sym typeface="Wingdings" pitchFamily="2" charset="2"/>
                  </a:rPr>
                  <a:t>𝑒𝑚𝑓</a:t>
                </a:r>
                <a:r>
                  <a:rPr lang="en-US" i="0" baseline="0" dirty="0" smtClean="0">
                    <a:latin typeface="Cambria Math"/>
                    <a:sym typeface="Wingdings" pitchFamily="2" charset="2"/>
                  </a:rPr>
                  <a:t>=−𝑁(</a:t>
                </a:r>
                <a:r>
                  <a:rPr lang="en-US" b="0" i="0" baseline="0" dirty="0" smtClean="0">
                    <a:latin typeface="Cambria Math"/>
                    <a:sym typeface="Wingdings" pitchFamily="2" charset="2"/>
                  </a:rPr>
                  <a:t>ΔΦ/Δ𝑡)</a:t>
                </a:r>
                <a:r>
                  <a:rPr lang="en-US" i="0" baseline="0" dirty="0" smtClean="0">
                    <a:latin typeface="Cambria Math"/>
                    <a:sym typeface="Wingdings" pitchFamily="2" charset="2"/>
                  </a:rPr>
                  <a:t>=−10((1.777</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〗^(−6) </a:t>
                </a:r>
                <a:r>
                  <a:rPr lang="en-US" i="0" baseline="0" dirty="0" smtClean="0">
                    <a:latin typeface="Cambria Math"/>
                    <a:sym typeface="Wingdings" pitchFamily="2" charset="2"/>
                  </a:rPr>
                  <a:t> 𝑊𝑏−2.369</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〗^(−6) </a:t>
                </a:r>
                <a:r>
                  <a:rPr lang="en-US" i="0" baseline="0" dirty="0" smtClean="0">
                    <a:latin typeface="Cambria Math"/>
                    <a:sym typeface="Wingdings" pitchFamily="2" charset="2"/>
                  </a:rPr>
                  <a:t> </a:t>
                </a:r>
                <a:r>
                  <a:rPr lang="en-US" i="0" baseline="0" dirty="0" err="1" smtClean="0">
                    <a:latin typeface="Cambria Math"/>
                    <a:sym typeface="Wingdings" pitchFamily="2" charset="2"/>
                  </a:rPr>
                  <a:t>𝑊𝑏</a:t>
                </a:r>
                <a:r>
                  <a:rPr lang="en-US" i="0" baseline="0" dirty="0" smtClean="0">
                    <a:latin typeface="Cambria Math"/>
                    <a:sym typeface="Wingdings" pitchFamily="2" charset="2"/>
                  </a:rPr>
                  <a:t>)/(5</a:t>
                </a:r>
                <a:r>
                  <a:rPr lang="en-US" b="0" i="0" baseline="0" dirty="0" smtClean="0">
                    <a:latin typeface="Cambria Math"/>
                    <a:sym typeface="Wingdings" pitchFamily="2" charset="2"/>
                  </a:rPr>
                  <a:t> </a:t>
                </a:r>
                <a:r>
                  <a:rPr lang="en-US" i="0" baseline="0" dirty="0" smtClean="0">
                    <a:latin typeface="Cambria Math"/>
                    <a:sym typeface="Wingdings" pitchFamily="2" charset="2"/>
                  </a:rPr>
                  <a:t>𝑠)</a:t>
                </a:r>
                <a:r>
                  <a:rPr lang="en-US" b="0" i="0" baseline="0" dirty="0" smtClean="0">
                    <a:latin typeface="Cambria Math"/>
                    <a:sym typeface="Wingdings" pitchFamily="2" charset="2"/>
                  </a:rPr>
                  <a:t>)</a:t>
                </a:r>
                <a:r>
                  <a:rPr lang="en-US" i="0" baseline="0" dirty="0" smtClean="0">
                    <a:latin typeface="Cambria Math"/>
                    <a:sym typeface="Wingdings" pitchFamily="2" charset="2"/>
                  </a:rPr>
                  <a:t>=1.18</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〗^(−6) </a:t>
                </a:r>
                <a:r>
                  <a:rPr lang="en-US" i="0" baseline="0" dirty="0" smtClean="0">
                    <a:latin typeface="Cambria Math"/>
                    <a:sym typeface="Wingdings" pitchFamily="2" charset="2"/>
                  </a:rPr>
                  <a:t> 𝑉</a:t>
                </a:r>
                <a:endParaRPr lang="en-US" dirty="0"/>
              </a:p>
            </p:txBody>
          </p:sp>
        </mc:Fallback>
      </mc:AlternateContent>
      <p:sp>
        <p:nvSpPr>
          <p:cNvPr id="4" name="Slide Number Placeholder 3"/>
          <p:cNvSpPr>
            <a:spLocks noGrp="1"/>
          </p:cNvSpPr>
          <p:nvPr>
            <p:ph type="sldNum" sz="quarter" idx="10"/>
          </p:nvPr>
        </p:nvSpPr>
        <p:spPr/>
        <p:txBody>
          <a:bodyPr/>
          <a:lstStyle/>
          <a:p>
            <a:fld id="{6A126EB7-10E2-4984-A28D-2C23C49518D8}"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Demonstration:</a:t>
            </a:r>
            <a:r>
              <a:rPr lang="en-US" baseline="0" dirty="0"/>
              <a:t> copper tube with falling magnet – the B-field, and thus flux, changes as the magnet gets closer to a section of tube.  As the magnet gets closer the flux increases.  The induced current then produces a current that makes a B-field opposite the B-field of the magnet.  The opposing fields supply an upwards force on the magnet and it falls slowly.</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AutoNum type="arabicParenR"/>
            </a:pPr>
            <a:r>
              <a:rPr lang="en-US" dirty="0"/>
              <a:t>0 A, No B-field so no current</a:t>
            </a:r>
          </a:p>
          <a:p>
            <a:pPr marL="228600" indent="-228600">
              <a:buAutoNum type="arabicParenR"/>
            </a:pPr>
            <a:r>
              <a:rPr lang="en-US" dirty="0"/>
              <a:t>Counterclockwise, flux is increasing since the area of</a:t>
            </a:r>
            <a:r>
              <a:rPr lang="en-US" baseline="0" dirty="0"/>
              <a:t> the B-field in the loop is increasing.  Induced B-field must oppose (out of paper), RHR says current is counterclockwise.</a:t>
            </a:r>
          </a:p>
          <a:p>
            <a:pPr marL="228600" indent="-228600">
              <a:buAutoNum type="arabicParenR"/>
            </a:pPr>
            <a:r>
              <a:rPr lang="en-US" baseline="0" dirty="0"/>
              <a:t>No current because no change in B-field, area, or angle</a:t>
            </a:r>
          </a:p>
          <a:p>
            <a:pPr marL="228600" indent="-228600">
              <a:buAutoNum type="arabicParenR"/>
            </a:pPr>
            <a:r>
              <a:rPr lang="en-US" baseline="0" dirty="0"/>
              <a:t>Clockwise; Flux is decreasing because the area of the B-field in loop is decreasing.  Induced B-field must add to the field already there.  RHR says current is clockwise.</a:t>
            </a:r>
          </a:p>
          <a:p>
            <a:pPr marL="228600" indent="-228600">
              <a:buAutoNum type="arabicParenR"/>
            </a:pPr>
            <a:r>
              <a:rPr lang="en-US" baseline="0" dirty="0"/>
              <a:t>No current because no B-field.</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20.3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23.3-23.4</a:t>
            </a:r>
          </a:p>
        </p:txBody>
      </p:sp>
      <p:sp>
        <p:nvSpPr>
          <p:cNvPr id="4" name="Slide Number Placeholder 3"/>
          <p:cNvSpPr>
            <a:spLocks noGrp="1"/>
          </p:cNvSpPr>
          <p:nvPr>
            <p:ph type="sldNum" sz="quarter" idx="5"/>
          </p:nvPr>
        </p:nvSpPr>
        <p:spPr/>
        <p:txBody>
          <a:bodyPr/>
          <a:lstStyle/>
          <a:p>
            <a:fld id="{363C34E1-F36A-48B1-8550-65E47ADE10D2}" type="slidenum">
              <a:rPr lang="en-US" smtClean="0"/>
              <a:t>48</a:t>
            </a:fld>
            <a:endParaRPr lang="en-US"/>
          </a:p>
        </p:txBody>
      </p:sp>
    </p:spTree>
    <p:extLst>
      <p:ext uri="{BB962C8B-B14F-4D97-AF65-F5344CB8AC3E}">
        <p14:creationId xmlns:p14="http://schemas.microsoft.com/office/powerpoint/2010/main" val="3356271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a:t>
            </a:r>
            <a:r>
              <a:rPr lang="en-US" baseline="0" dirty="0"/>
              <a:t> called motional </a:t>
            </a:r>
            <a:r>
              <a:rPr lang="en-US" baseline="0" dirty="0" err="1"/>
              <a:t>emf</a:t>
            </a:r>
            <a:r>
              <a:rPr lang="en-US" baseline="0" dirty="0"/>
              <a:t> because it is from motion</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49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v, B, and L must be all perpendicular to each other</a:t>
            </a:r>
          </a:p>
        </p:txBody>
      </p:sp>
      <p:sp>
        <p:nvSpPr>
          <p:cNvPr id="4" name="Slide Number Placeholder 3"/>
          <p:cNvSpPr>
            <a:spLocks noGrp="1"/>
          </p:cNvSpPr>
          <p:nvPr>
            <p:ph type="sldNum" sz="quarter" idx="10"/>
          </p:nvPr>
        </p:nvSpPr>
        <p:spPr/>
        <p:txBody>
          <a:bodyPr/>
          <a:lstStyle/>
          <a:p>
            <a:fld id="{6A126EB7-10E2-4984-A28D-2C23C49518D8}" type="slidenum">
              <a:rPr lang="en-US" smtClean="0"/>
              <a:pPr/>
              <a:t>50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If the force went with the motion</a:t>
            </a:r>
            <a:r>
              <a:rPr lang="en-US" baseline="0" dirty="0"/>
              <a:t> of the rod, then it would accelerate without bound.</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51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20.2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23.5-23.6</a:t>
            </a:r>
          </a:p>
        </p:txBody>
      </p:sp>
      <p:sp>
        <p:nvSpPr>
          <p:cNvPr id="4" name="Slide Number Placeholder 3"/>
          <p:cNvSpPr>
            <a:spLocks noGrp="1"/>
          </p:cNvSpPr>
          <p:nvPr>
            <p:ph type="sldNum" sz="quarter" idx="5"/>
          </p:nvPr>
        </p:nvSpPr>
        <p:spPr/>
        <p:txBody>
          <a:bodyPr/>
          <a:lstStyle/>
          <a:p>
            <a:fld id="{363C34E1-F36A-48B1-8550-65E47ADE10D2}" type="slidenum">
              <a:rPr lang="en-US" smtClean="0"/>
              <a:t>57</a:t>
            </a:fld>
            <a:endParaRPr lang="en-US"/>
          </a:p>
        </p:txBody>
      </p:sp>
    </p:spTree>
    <p:extLst>
      <p:ext uri="{BB962C8B-B14F-4D97-AF65-F5344CB8AC3E}">
        <p14:creationId xmlns:p14="http://schemas.microsoft.com/office/powerpoint/2010/main" val="1677899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58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Angular</a:t>
            </a:r>
            <a:r>
              <a:rPr lang="en-US" baseline="0" dirty="0"/>
              <a:t> velocity is how many radians (angles) it turns through in a given time.</a:t>
            </a:r>
          </a:p>
          <a:p>
            <a:r>
              <a:rPr lang="en-US" baseline="0" dirty="0"/>
              <a:t>Tangential velocity is how fast the rod is going in a straight line.</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59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Angular</a:t>
            </a:r>
            <a:r>
              <a:rPr lang="en-US" baseline="0" dirty="0"/>
              <a:t> velocity is how many radians (angles) it turns through in a given time.</a:t>
            </a:r>
          </a:p>
          <a:p>
            <a:r>
              <a:rPr lang="en-US" baseline="0" dirty="0"/>
              <a:t>Tangential velocity is how fast the rod is going in a straight line.</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Metals</a:t>
            </a:r>
            <a:r>
              <a:rPr lang="en-US" baseline="0" dirty="0"/>
              <a:t> beyond the first row of periodic table must loose their electrons too easily to be magnetized.</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f is the frequency</a:t>
            </a:r>
          </a:p>
        </p:txBody>
      </p:sp>
      <p:sp>
        <p:nvSpPr>
          <p:cNvPr id="4" name="Slide Number Placeholder 3"/>
          <p:cNvSpPr>
            <a:spLocks noGrp="1"/>
          </p:cNvSpPr>
          <p:nvPr>
            <p:ph type="sldNum" sz="quarter" idx="10"/>
          </p:nvPr>
        </p:nvSpPr>
        <p:spPr/>
        <p:txBody>
          <a:bodyPr/>
          <a:lstStyle/>
          <a:p>
            <a:fld id="{6A126EB7-10E2-4984-A28D-2C23C49518D8}" type="slidenum">
              <a:rPr lang="en-US" smtClean="0"/>
              <a:pPr/>
              <a:t>61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26EB7-10E2-4984-A28D-2C23C49518D8}" type="slidenum">
              <a:rPr lang="en-US" smtClean="0"/>
              <a:pPr/>
              <a:t>62</a:t>
            </a:fld>
            <a:endParaRPr lang="en-US"/>
          </a:p>
        </p:txBody>
      </p:sp>
    </p:spTree>
    <p:extLst>
      <p:ext uri="{BB962C8B-B14F-4D97-AF65-F5344CB8AC3E}">
        <p14:creationId xmlns:p14="http://schemas.microsoft.com/office/powerpoint/2010/main" val="2575367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Needed </a:t>
                </a:r>
                <a:r>
                  <a:rPr lang="en-US" dirty="0" err="1"/>
                  <a:t>emf</a:t>
                </a:r>
                <a:r>
                  <a:rPr lang="en-US" dirty="0"/>
                  <a:t>:</a:t>
                </a:r>
                <a:r>
                  <a:rPr lang="en-US" baseline="0" dirty="0"/>
                  <a:t>  </a:t>
                </a:r>
                <a14:m>
                  <m:oMath xmlns:m="http://schemas.openxmlformats.org/officeDocument/2006/math">
                    <m:r>
                      <a:rPr lang="en-US" i="1" baseline="0" dirty="0" smtClean="0">
                        <a:latin typeface="Cambria Math"/>
                      </a:rPr>
                      <m:t>𝑒𝑚</m:t>
                    </m:r>
                    <m:sSub>
                      <m:sSubPr>
                        <m:ctrlPr>
                          <a:rPr lang="en-US" b="0" i="1" baseline="0" dirty="0" smtClean="0">
                            <a:latin typeface="Cambria Math" panose="02040503050406030204" pitchFamily="18" charset="0"/>
                          </a:rPr>
                        </m:ctrlPr>
                      </m:sSubPr>
                      <m:e>
                        <m:r>
                          <a:rPr lang="en-US" i="1" baseline="0" dirty="0" smtClean="0">
                            <a:latin typeface="Cambria Math"/>
                          </a:rPr>
                          <m:t>𝑓</m:t>
                        </m:r>
                      </m:e>
                      <m:sub>
                        <m:r>
                          <a:rPr lang="en-US" b="0" i="1" baseline="0" dirty="0" smtClean="0">
                            <a:latin typeface="Cambria Math"/>
                          </a:rPr>
                          <m:t>𝑟𝑚𝑠</m:t>
                        </m:r>
                      </m:sub>
                    </m:sSub>
                    <m:r>
                      <a:rPr lang="en-US" i="1" baseline="0" dirty="0" smtClean="0">
                        <a:latin typeface="Cambria Math"/>
                      </a:rPr>
                      <m:t>=</m:t>
                    </m:r>
                    <m:f>
                      <m:fPr>
                        <m:ctrlPr>
                          <a:rPr lang="en-US" i="1" baseline="0" dirty="0" smtClean="0">
                            <a:latin typeface="Cambria Math" panose="02040503050406030204" pitchFamily="18" charset="0"/>
                          </a:rPr>
                        </m:ctrlPr>
                      </m:fPr>
                      <m:num>
                        <m:r>
                          <a:rPr lang="en-US" i="1" baseline="0" dirty="0" err="1" smtClean="0">
                            <a:latin typeface="Cambria Math"/>
                          </a:rPr>
                          <m:t>𝑒𝑚𝑓</m:t>
                        </m:r>
                      </m:num>
                      <m:den>
                        <m:rad>
                          <m:radPr>
                            <m:degHide m:val="on"/>
                            <m:ctrlPr>
                              <a:rPr lang="en-US" b="0" i="1" baseline="0" dirty="0" smtClean="0">
                                <a:latin typeface="Cambria Math" panose="02040503050406030204" pitchFamily="18" charset="0"/>
                              </a:rPr>
                            </m:ctrlPr>
                          </m:radPr>
                          <m:deg/>
                          <m:e>
                            <m:r>
                              <a:rPr lang="en-US" i="1" baseline="0" dirty="0" smtClean="0">
                                <a:latin typeface="Cambria Math"/>
                              </a:rPr>
                              <m:t>2</m:t>
                            </m:r>
                          </m:e>
                        </m:rad>
                      </m:den>
                    </m:f>
                    <m:r>
                      <a:rPr lang="en-US" i="1" baseline="0" dirty="0" smtClean="0">
                        <a:latin typeface="Cambria Math"/>
                      </a:rPr>
                      <m:t> </m:t>
                    </m:r>
                    <m:r>
                      <a:rPr lang="en-US" i="1" baseline="0" dirty="0" smtClean="0">
                        <a:latin typeface="Cambria Math"/>
                        <a:sym typeface="Wingdings" pitchFamily="2" charset="2"/>
                      </a:rPr>
                      <m:t> 110</m:t>
                    </m:r>
                    <m:r>
                      <a:rPr lang="en-US" b="0" i="1" baseline="0" dirty="0" smtClean="0">
                        <a:latin typeface="Cambria Math"/>
                        <a:sym typeface="Wingdings" pitchFamily="2" charset="2"/>
                      </a:rPr>
                      <m:t> </m:t>
                    </m:r>
                    <m:r>
                      <a:rPr lang="en-US" i="1" baseline="0" dirty="0" smtClean="0">
                        <a:latin typeface="Cambria Math"/>
                        <a:sym typeface="Wingdings" pitchFamily="2" charset="2"/>
                      </a:rPr>
                      <m:t>𝑉</m:t>
                    </m:r>
                    <m:r>
                      <a:rPr lang="en-US" i="1" baseline="0" dirty="0" smtClean="0">
                        <a:latin typeface="Cambria Math"/>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i="1" baseline="0" dirty="0" err="1" smtClean="0">
                            <a:latin typeface="Cambria Math"/>
                            <a:sym typeface="Wingdings" pitchFamily="2" charset="2"/>
                          </a:rPr>
                          <m:t>𝑒𝑚𝑓</m:t>
                        </m:r>
                      </m:num>
                      <m:den>
                        <m:rad>
                          <m:radPr>
                            <m:degHide m:val="on"/>
                            <m:ctrlPr>
                              <a:rPr lang="en-US" b="0" i="1" baseline="0" dirty="0" smtClean="0">
                                <a:latin typeface="Cambria Math" panose="02040503050406030204" pitchFamily="18" charset="0"/>
                                <a:sym typeface="Wingdings" pitchFamily="2" charset="2"/>
                              </a:rPr>
                            </m:ctrlPr>
                          </m:radPr>
                          <m:deg/>
                          <m:e>
                            <m:r>
                              <a:rPr lang="en-US" b="0" i="1" baseline="0" dirty="0" smtClean="0">
                                <a:latin typeface="Cambria Math"/>
                                <a:sym typeface="Wingdings" pitchFamily="2" charset="2"/>
                              </a:rPr>
                              <m:t>2</m:t>
                            </m:r>
                          </m:e>
                        </m:rad>
                      </m:den>
                    </m:f>
                    <m:r>
                      <a:rPr lang="en-US" i="1" baseline="0" dirty="0" smtClean="0">
                        <a:latin typeface="Cambria Math"/>
                      </a:rPr>
                      <m:t> </m:t>
                    </m:r>
                    <m:r>
                      <a:rPr lang="en-US" i="1" baseline="0" dirty="0" smtClean="0">
                        <a:latin typeface="Cambria Math"/>
                        <a:sym typeface="Wingdings" pitchFamily="2" charset="2"/>
                      </a:rPr>
                      <m:t> </m:t>
                    </m:r>
                    <m:r>
                      <a:rPr lang="en-US" i="1" baseline="0" dirty="0" err="1" smtClean="0">
                        <a:latin typeface="Cambria Math"/>
                        <a:sym typeface="Wingdings" pitchFamily="2" charset="2"/>
                      </a:rPr>
                      <m:t>𝑒𝑚𝑓</m:t>
                    </m:r>
                    <m:r>
                      <a:rPr lang="en-US" i="1" baseline="0" dirty="0" smtClean="0">
                        <a:latin typeface="Cambria Math"/>
                        <a:sym typeface="Wingdings" pitchFamily="2" charset="2"/>
                      </a:rPr>
                      <m:t>=155.6 </m:t>
                    </m:r>
                    <m:r>
                      <a:rPr lang="en-US" i="1" baseline="0" dirty="0" smtClean="0">
                        <a:latin typeface="Cambria Math"/>
                        <a:sym typeface="Wingdings" pitchFamily="2" charset="2"/>
                      </a:rPr>
                      <m:t>𝑉</m:t>
                    </m:r>
                    <m:r>
                      <a:rPr lang="en-US" i="1" baseline="0" dirty="0" smtClean="0">
                        <a:latin typeface="Cambria Math"/>
                        <a:sym typeface="Wingdings" pitchFamily="2" charset="2"/>
                      </a:rPr>
                      <m:t> </m:t>
                    </m:r>
                    <m:r>
                      <a:rPr lang="en-US" i="1" baseline="0" dirty="0" smtClean="0">
                        <a:latin typeface="Cambria Math"/>
                        <a:sym typeface="Wingdings" pitchFamily="2" charset="2"/>
                      </a:rPr>
                      <m:t>𝑝𝑒𝑎𝑘</m:t>
                    </m:r>
                  </m:oMath>
                </a14:m>
                <a:endParaRPr lang="en-US" baseline="0" dirty="0">
                  <a:sym typeface="Wingdings" pitchFamily="2" charset="2"/>
                </a:endParaRPr>
              </a:p>
              <a:p>
                <a:r>
                  <a:rPr lang="en-US" baseline="0" dirty="0">
                    <a:sym typeface="Wingdings" pitchFamily="2" charset="2"/>
                  </a:rPr>
                  <a:t>Peak </a:t>
                </a:r>
                <a:r>
                  <a:rPr lang="en-US" baseline="0" dirty="0" err="1">
                    <a:sym typeface="Wingdings" pitchFamily="2" charset="2"/>
                  </a:rPr>
                  <a:t>emf</a:t>
                </a:r>
                <a:r>
                  <a:rPr lang="en-US" baseline="0" dirty="0">
                    <a:sym typeface="Wingdings" pitchFamily="2" charset="2"/>
                  </a:rPr>
                  <a:t> occurs when </a:t>
                </a:r>
                <a14:m>
                  <m:oMath xmlns:m="http://schemas.openxmlformats.org/officeDocument/2006/math">
                    <m:func>
                      <m:funcPr>
                        <m:ctrlPr>
                          <a:rPr lang="en-US" b="0" i="1" baseline="0" dirty="0" smtClean="0">
                            <a:latin typeface="Cambria Math" panose="02040503050406030204" pitchFamily="18" charset="0"/>
                            <a:sym typeface="Wingdings" pitchFamily="2" charset="2"/>
                          </a:rPr>
                        </m:ctrlPr>
                      </m:funcPr>
                      <m:fName>
                        <m:r>
                          <m:rPr>
                            <m:sty m:val="p"/>
                          </m:rPr>
                          <a:rPr lang="en-US" b="0" i="0" baseline="0" dirty="0" smtClean="0">
                            <a:latin typeface="Cambria Math"/>
                            <a:sym typeface="Wingdings" pitchFamily="2" charset="2"/>
                          </a:rPr>
                          <m:t>sin</m:t>
                        </m:r>
                      </m:fName>
                      <m:e>
                        <m:r>
                          <a:rPr lang="en-US" b="0" i="1" baseline="0" dirty="0" smtClean="0">
                            <a:latin typeface="Cambria Math"/>
                            <a:sym typeface="Wingdings" pitchFamily="2" charset="2"/>
                          </a:rPr>
                          <m:t>𝜔</m:t>
                        </m:r>
                        <m:r>
                          <a:rPr lang="en-US" b="0" i="1" baseline="0" dirty="0" smtClean="0">
                            <a:latin typeface="Cambria Math"/>
                            <a:sym typeface="Wingdings" pitchFamily="2" charset="2"/>
                          </a:rPr>
                          <m:t>𝑡</m:t>
                        </m:r>
                      </m:e>
                    </m:func>
                    <m:r>
                      <a:rPr lang="en-US" b="0" i="1" baseline="0" dirty="0" smtClean="0">
                        <a:latin typeface="Cambria Math"/>
                        <a:sym typeface="Wingdings" pitchFamily="2" charset="2"/>
                      </a:rPr>
                      <m:t>=1</m:t>
                    </m:r>
                  </m:oMath>
                </a14:m>
                <a:endParaRPr lang="en-US" baseline="0" dirty="0"/>
              </a:p>
              <a:p>
                <a:pPr/>
                <a14:m>
                  <m:oMathPara xmlns:m="http://schemas.openxmlformats.org/officeDocument/2006/math">
                    <m:oMathParaPr>
                      <m:jc m:val="centerGroup"/>
                    </m:oMathParaPr>
                    <m:oMath xmlns:m="http://schemas.openxmlformats.org/officeDocument/2006/math">
                      <m:r>
                        <a:rPr lang="en-US" i="1" dirty="0" smtClean="0">
                          <a:latin typeface="Cambria Math"/>
                        </a:rPr>
                        <m:t>𝑒𝑚</m:t>
                      </m:r>
                      <m:sSub>
                        <m:sSubPr>
                          <m:ctrlPr>
                            <a:rPr lang="en-US" b="0" i="1" dirty="0" smtClean="0">
                              <a:latin typeface="Cambria Math" panose="02040503050406030204" pitchFamily="18" charset="0"/>
                            </a:rPr>
                          </m:ctrlPr>
                        </m:sSubPr>
                        <m:e>
                          <m:r>
                            <a:rPr lang="en-US" i="1" dirty="0" smtClean="0">
                              <a:latin typeface="Cambria Math"/>
                            </a:rPr>
                            <m:t>𝑓</m:t>
                          </m:r>
                        </m:e>
                        <m:sub>
                          <m:r>
                            <a:rPr lang="en-US" b="0" i="1" dirty="0" smtClean="0">
                              <a:latin typeface="Cambria Math"/>
                            </a:rPr>
                            <m:t>𝑝𝑒𝑎𝑘</m:t>
                          </m:r>
                        </m:sub>
                      </m:sSub>
                      <m:r>
                        <a:rPr lang="en-US" i="1" dirty="0" smtClean="0">
                          <a:latin typeface="Cambria Math"/>
                        </a:rPr>
                        <m:t>=</m:t>
                      </m:r>
                      <m:r>
                        <a:rPr lang="en-US" i="1" dirty="0" smtClean="0">
                          <a:latin typeface="Cambria Math"/>
                        </a:rPr>
                        <m:t>𝑁𝐴𝐵</m:t>
                      </m:r>
                      <m:d>
                        <m:dPr>
                          <m:ctrlPr>
                            <a:rPr lang="en-US" i="1" dirty="0" smtClean="0">
                              <a:latin typeface="Cambria Math" panose="02040503050406030204" pitchFamily="18" charset="0"/>
                            </a:rPr>
                          </m:ctrlPr>
                        </m:dPr>
                        <m:e>
                          <m:r>
                            <a:rPr lang="en-US" i="1" dirty="0" smtClean="0">
                              <a:latin typeface="Cambria Math"/>
                            </a:rPr>
                            <m:t>2</m:t>
                          </m:r>
                          <m:r>
                            <a:rPr lang="en-US" b="0" i="1" dirty="0" smtClean="0">
                              <a:latin typeface="Cambria Math"/>
                            </a:rPr>
                            <m:t>𝜋</m:t>
                          </m:r>
                          <m:r>
                            <a:rPr lang="en-US" i="1" dirty="0" smtClean="0">
                              <a:latin typeface="Cambria Math"/>
                            </a:rPr>
                            <m:t>𝑓</m:t>
                          </m:r>
                        </m:e>
                      </m:d>
                      <m:r>
                        <a:rPr lang="en-US" i="1" dirty="0" smtClean="0">
                          <a:latin typeface="Cambria Math"/>
                          <a:sym typeface="Wingdings" pitchFamily="2" charset="2"/>
                        </a:rPr>
                        <m:t> 155.6</m:t>
                      </m:r>
                      <m:r>
                        <a:rPr lang="en-US" b="0" i="1" dirty="0" smtClean="0">
                          <a:latin typeface="Cambria Math"/>
                          <a:sym typeface="Wingdings" pitchFamily="2" charset="2"/>
                        </a:rPr>
                        <m:t> </m:t>
                      </m:r>
                      <m:r>
                        <a:rPr lang="en-US" i="1" dirty="0" smtClean="0">
                          <a:latin typeface="Cambria Math"/>
                          <a:sym typeface="Wingdings" pitchFamily="2" charset="2"/>
                        </a:rPr>
                        <m:t>𝑉</m:t>
                      </m:r>
                      <m:r>
                        <a:rPr lang="en-US" i="1" dirty="0" smtClean="0">
                          <a:latin typeface="Cambria Math"/>
                          <a:sym typeface="Wingdings" pitchFamily="2" charset="2"/>
                        </a:rPr>
                        <m:t>=</m:t>
                      </m:r>
                      <m:r>
                        <a:rPr lang="en-US" i="1" dirty="0" smtClean="0">
                          <a:latin typeface="Cambria Math"/>
                          <a:sym typeface="Wingdings" pitchFamily="2" charset="2"/>
                        </a:rPr>
                        <m:t>𝑁</m:t>
                      </m:r>
                      <m:d>
                        <m:dPr>
                          <m:ctrlPr>
                            <a:rPr lang="en-US"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𝜋</m:t>
                          </m:r>
                          <m:sSup>
                            <m:sSupPr>
                              <m:ctrlPr>
                                <a:rPr lang="en-US" b="0" i="1" dirty="0" smtClean="0">
                                  <a:latin typeface="Cambria Math" panose="02040503050406030204" pitchFamily="18" charset="0"/>
                                  <a:sym typeface="Wingdings" pitchFamily="2" charset="2"/>
                                </a:rPr>
                              </m:ctrlPr>
                            </m:sSupPr>
                            <m:e>
                              <m:d>
                                <m:dPr>
                                  <m:ctrlPr>
                                    <a:rPr lang="en-US" b="0" i="1" dirty="0" smtClean="0">
                                      <a:latin typeface="Cambria Math" panose="02040503050406030204" pitchFamily="18" charset="0"/>
                                      <a:sym typeface="Wingdings" pitchFamily="2" charset="2"/>
                                    </a:rPr>
                                  </m:ctrlPr>
                                </m:dPr>
                                <m:e>
                                  <m:r>
                                    <a:rPr lang="en-US" i="1" dirty="0" smtClean="0">
                                      <a:latin typeface="Cambria Math"/>
                                    </a:rPr>
                                    <m:t>0.03</m:t>
                                  </m:r>
                                  <m:r>
                                    <a:rPr lang="en-US" b="0" i="1" dirty="0" smtClean="0">
                                      <a:latin typeface="Cambria Math"/>
                                    </a:rPr>
                                    <m:t> </m:t>
                                  </m:r>
                                  <m:r>
                                    <a:rPr lang="en-US" i="1" dirty="0" smtClean="0">
                                      <a:latin typeface="Cambria Math"/>
                                    </a:rPr>
                                    <m:t>𝑚</m:t>
                                  </m:r>
                                </m:e>
                              </m:d>
                            </m:e>
                            <m:sup>
                              <m:r>
                                <a:rPr lang="en-US" b="0" i="1" dirty="0" smtClean="0">
                                  <a:latin typeface="Cambria Math"/>
                                </a:rPr>
                                <m:t>2</m:t>
                              </m:r>
                            </m:sup>
                          </m:sSup>
                        </m:e>
                      </m:d>
                      <m:d>
                        <m:dPr>
                          <m:ctrlPr>
                            <a:rPr lang="en-US" b="0" i="1" baseline="0" dirty="0" smtClean="0">
                              <a:latin typeface="Cambria Math" panose="02040503050406030204" pitchFamily="18" charset="0"/>
                            </a:rPr>
                          </m:ctrlPr>
                        </m:dPr>
                        <m:e>
                          <m:r>
                            <a:rPr lang="en-US" i="1" baseline="0" dirty="0" smtClean="0">
                              <a:latin typeface="Cambria Math"/>
                            </a:rPr>
                            <m:t>0.2</m:t>
                          </m:r>
                          <m:r>
                            <a:rPr lang="en-US" b="0" i="1" baseline="0" dirty="0" smtClean="0">
                              <a:latin typeface="Cambria Math"/>
                            </a:rPr>
                            <m:t> </m:t>
                          </m:r>
                          <m:r>
                            <a:rPr lang="en-US" i="1" baseline="0" dirty="0" smtClean="0">
                              <a:latin typeface="Cambria Math"/>
                            </a:rPr>
                            <m:t>𝑇</m:t>
                          </m:r>
                        </m:e>
                      </m:d>
                      <m:d>
                        <m:dPr>
                          <m:ctrlPr>
                            <a:rPr lang="en-US" i="1" baseline="0" dirty="0" smtClean="0">
                              <a:latin typeface="Cambria Math" panose="02040503050406030204" pitchFamily="18" charset="0"/>
                            </a:rPr>
                          </m:ctrlPr>
                        </m:dPr>
                        <m:e>
                          <m:r>
                            <a:rPr lang="en-US" i="1" baseline="0" dirty="0" smtClean="0">
                              <a:latin typeface="Cambria Math"/>
                            </a:rPr>
                            <m:t>2</m:t>
                          </m:r>
                          <m:r>
                            <a:rPr lang="en-US" b="0" i="1" baseline="0" dirty="0" smtClean="0">
                              <a:latin typeface="Cambria Math"/>
                            </a:rPr>
                            <m:t>𝜋</m:t>
                          </m:r>
                          <m:r>
                            <a:rPr lang="en-US" i="1" dirty="0" smtClean="0">
                              <a:latin typeface="Cambria Math"/>
                            </a:rPr>
                            <m:t>3</m:t>
                          </m:r>
                          <m:r>
                            <a:rPr lang="en-US" b="0" i="1" dirty="0" smtClean="0">
                              <a:latin typeface="Cambria Math"/>
                            </a:rPr>
                            <m:t>⋅</m:t>
                          </m:r>
                          <m:r>
                            <a:rPr lang="en-US" i="1" dirty="0" smtClean="0">
                              <a:latin typeface="Cambria Math"/>
                            </a:rPr>
                            <m:t>10</m:t>
                          </m:r>
                          <m:r>
                            <a:rPr lang="en-US" b="0" i="1" dirty="0" smtClean="0">
                              <a:latin typeface="Cambria Math"/>
                            </a:rPr>
                            <m:t> </m:t>
                          </m:r>
                          <m:r>
                            <a:rPr lang="en-US" i="1" dirty="0" smtClean="0">
                              <a:latin typeface="Cambria Math"/>
                            </a:rPr>
                            <m:t>𝐻𝑧</m:t>
                          </m:r>
                        </m:e>
                      </m:d>
                      <m:r>
                        <a:rPr lang="en-US" i="1" dirty="0" smtClean="0">
                          <a:latin typeface="Cambria Math"/>
                          <a:sym typeface="Wingdings" pitchFamily="2" charset="2"/>
                        </a:rPr>
                        <m:t> 155.6</m:t>
                      </m:r>
                      <m:r>
                        <a:rPr lang="en-US" b="0" i="1" dirty="0" smtClean="0">
                          <a:latin typeface="Cambria Math"/>
                          <a:sym typeface="Wingdings" pitchFamily="2" charset="2"/>
                        </a:rPr>
                        <m:t> </m:t>
                      </m:r>
                      <m:r>
                        <a:rPr lang="en-US" i="1" dirty="0" smtClean="0">
                          <a:latin typeface="Cambria Math"/>
                          <a:sym typeface="Wingdings" pitchFamily="2" charset="2"/>
                        </a:rPr>
                        <m:t>𝑉</m:t>
                      </m:r>
                      <m:r>
                        <a:rPr lang="en-US" i="1" dirty="0" smtClean="0">
                          <a:latin typeface="Cambria Math"/>
                          <a:sym typeface="Wingdings" pitchFamily="2" charset="2"/>
                        </a:rPr>
                        <m:t>=</m:t>
                      </m:r>
                      <m:r>
                        <a:rPr lang="en-US" i="1" dirty="0" smtClean="0">
                          <a:latin typeface="Cambria Math"/>
                          <a:sym typeface="Wingdings" pitchFamily="2" charset="2"/>
                        </a:rPr>
                        <m:t>𝑁</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0.1066</m:t>
                          </m:r>
                          <m:r>
                            <a:rPr lang="en-US" b="0" i="1" dirty="0" smtClean="0">
                              <a:latin typeface="Cambria Math"/>
                              <a:sym typeface="Wingdings" pitchFamily="2" charset="2"/>
                            </a:rPr>
                            <m:t> </m:t>
                          </m:r>
                          <m:r>
                            <a:rPr lang="en-US" i="1" dirty="0" smtClean="0">
                              <a:latin typeface="Cambria Math"/>
                              <a:sym typeface="Wingdings" pitchFamily="2" charset="2"/>
                            </a:rPr>
                            <m:t>𝑉</m:t>
                          </m:r>
                        </m:e>
                      </m:d>
                      <m:r>
                        <a:rPr lang="en-US" i="1" baseline="0" dirty="0" smtClean="0">
                          <a:latin typeface="Cambria Math"/>
                          <a:sym typeface="Wingdings" pitchFamily="2" charset="2"/>
                        </a:rPr>
                        <m:t>  </m:t>
                      </m:r>
                      <m:r>
                        <a:rPr lang="en-US" i="1" baseline="0" dirty="0" smtClean="0">
                          <a:latin typeface="Cambria Math"/>
                          <a:sym typeface="Wingdings" pitchFamily="2" charset="2"/>
                        </a:rPr>
                        <m:t>𝑁</m:t>
                      </m:r>
                      <m:r>
                        <a:rPr lang="en-US" i="1" baseline="0" dirty="0" smtClean="0">
                          <a:latin typeface="Cambria Math"/>
                          <a:sym typeface="Wingdings" pitchFamily="2" charset="2"/>
                        </a:rPr>
                        <m:t>=1460 </m:t>
                      </m:r>
                      <m:r>
                        <a:rPr lang="en-US" i="1" baseline="0" dirty="0" smtClean="0">
                          <a:latin typeface="Cambria Math"/>
                          <a:sym typeface="Wingdings" pitchFamily="2" charset="2"/>
                        </a:rPr>
                        <m:t>𝑙𝑜𝑜𝑝𝑠</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dirty="0" smtClean="0"/>
                  <a:t>Needed </a:t>
                </a:r>
                <a:r>
                  <a:rPr lang="en-US" dirty="0" err="1" smtClean="0"/>
                  <a:t>emf</a:t>
                </a:r>
                <a:r>
                  <a:rPr lang="en-US" dirty="0" smtClean="0"/>
                  <a:t>:</a:t>
                </a:r>
                <a:r>
                  <a:rPr lang="en-US" baseline="0" dirty="0" smtClean="0"/>
                  <a:t>  </a:t>
                </a:r>
                <a:r>
                  <a:rPr lang="en-US" i="0" baseline="0" dirty="0" smtClean="0">
                    <a:latin typeface="Cambria Math"/>
                  </a:rPr>
                  <a:t>𝑒𝑚𝑓</a:t>
                </a:r>
                <a:r>
                  <a:rPr lang="en-US" b="0" i="0" baseline="0" dirty="0" smtClean="0">
                    <a:latin typeface="Cambria Math"/>
                  </a:rPr>
                  <a:t>_𝑟𝑚𝑠</a:t>
                </a:r>
                <a:r>
                  <a:rPr lang="en-US" i="0" baseline="0" dirty="0" smtClean="0">
                    <a:latin typeface="Cambria Math"/>
                  </a:rPr>
                  <a:t>=</a:t>
                </a:r>
                <a:r>
                  <a:rPr lang="en-US" i="0" baseline="0" dirty="0" err="1" smtClean="0">
                    <a:latin typeface="Cambria Math"/>
                  </a:rPr>
                  <a:t>𝑒𝑚𝑓</a:t>
                </a:r>
                <a:r>
                  <a:rPr lang="en-US" i="0" baseline="0" dirty="0" smtClean="0">
                    <a:latin typeface="Cambria Math"/>
                  </a:rPr>
                  <a:t>/</a:t>
                </a:r>
                <a:r>
                  <a:rPr lang="en-US" b="0" i="0" baseline="0" dirty="0" smtClean="0">
                    <a:latin typeface="Cambria Math"/>
                  </a:rPr>
                  <a:t>√</a:t>
                </a:r>
                <a:r>
                  <a:rPr lang="en-US" i="0" baseline="0" dirty="0" smtClean="0">
                    <a:latin typeface="Cambria Math"/>
                  </a:rPr>
                  <a:t>2  </a:t>
                </a:r>
                <a:r>
                  <a:rPr lang="en-US" i="0" baseline="0" dirty="0" smtClean="0">
                    <a:latin typeface="Cambria Math"/>
                    <a:sym typeface="Wingdings" pitchFamily="2" charset="2"/>
                  </a:rPr>
                  <a:t> 110</a:t>
                </a:r>
                <a:r>
                  <a:rPr lang="en-US" b="0" i="0" baseline="0" dirty="0" smtClean="0">
                    <a:latin typeface="Cambria Math"/>
                    <a:sym typeface="Wingdings" pitchFamily="2" charset="2"/>
                  </a:rPr>
                  <a:t> </a:t>
                </a:r>
                <a:r>
                  <a:rPr lang="en-US" i="0" baseline="0" dirty="0" smtClean="0">
                    <a:latin typeface="Cambria Math"/>
                    <a:sym typeface="Wingdings" pitchFamily="2" charset="2"/>
                  </a:rPr>
                  <a:t>𝑉=</a:t>
                </a:r>
                <a:r>
                  <a:rPr lang="en-US" i="0" baseline="0" dirty="0" err="1" smtClean="0">
                    <a:latin typeface="Cambria Math"/>
                    <a:sym typeface="Wingdings" pitchFamily="2" charset="2"/>
                  </a:rPr>
                  <a:t>𝑒𝑚𝑓</a:t>
                </a:r>
                <a:r>
                  <a:rPr lang="en-US" i="0" baseline="0" dirty="0" smtClean="0">
                    <a:latin typeface="Cambria Math"/>
                    <a:sym typeface="Wingdings" pitchFamily="2" charset="2"/>
                  </a:rPr>
                  <a:t>/</a:t>
                </a:r>
                <a:r>
                  <a:rPr lang="en-US" b="0" i="0" baseline="0" dirty="0" smtClean="0">
                    <a:latin typeface="Cambria Math"/>
                    <a:sym typeface="Wingdings" pitchFamily="2" charset="2"/>
                  </a:rPr>
                  <a:t>√2 </a:t>
                </a:r>
                <a:r>
                  <a:rPr lang="en-US" i="0" baseline="0" dirty="0" smtClean="0">
                    <a:latin typeface="Cambria Math"/>
                  </a:rPr>
                  <a:t> </a:t>
                </a:r>
                <a:r>
                  <a:rPr lang="en-US" i="0" baseline="0" dirty="0" smtClean="0">
                    <a:latin typeface="Cambria Math"/>
                    <a:sym typeface="Wingdings" pitchFamily="2" charset="2"/>
                  </a:rPr>
                  <a:t> </a:t>
                </a:r>
                <a:r>
                  <a:rPr lang="en-US" i="0" baseline="0" dirty="0" err="1" smtClean="0">
                    <a:latin typeface="Cambria Math"/>
                    <a:sym typeface="Wingdings" pitchFamily="2" charset="2"/>
                  </a:rPr>
                  <a:t>𝑒𝑚𝑓</a:t>
                </a:r>
                <a:r>
                  <a:rPr lang="en-US" i="0" baseline="0" dirty="0" smtClean="0">
                    <a:latin typeface="Cambria Math"/>
                    <a:sym typeface="Wingdings" pitchFamily="2" charset="2"/>
                  </a:rPr>
                  <a:t>=155.6 𝑉 𝑝𝑒𝑎𝑘</a:t>
                </a:r>
                <a:endParaRPr lang="en-US" baseline="0" dirty="0" smtClean="0">
                  <a:sym typeface="Wingdings" pitchFamily="2" charset="2"/>
                </a:endParaRPr>
              </a:p>
              <a:p>
                <a:r>
                  <a:rPr lang="en-US" baseline="0" dirty="0" smtClean="0">
                    <a:sym typeface="Wingdings" pitchFamily="2" charset="2"/>
                  </a:rPr>
                  <a:t>Peak </a:t>
                </a:r>
                <a:r>
                  <a:rPr lang="en-US" baseline="0" dirty="0" err="1" smtClean="0">
                    <a:sym typeface="Wingdings" pitchFamily="2" charset="2"/>
                  </a:rPr>
                  <a:t>emf</a:t>
                </a:r>
                <a:r>
                  <a:rPr lang="en-US" baseline="0" dirty="0" smtClean="0">
                    <a:sym typeface="Wingdings" pitchFamily="2" charset="2"/>
                  </a:rPr>
                  <a:t> occurs when </a:t>
                </a:r>
                <a:r>
                  <a:rPr lang="en-US" b="0" i="0" baseline="0" dirty="0" smtClean="0">
                    <a:latin typeface="Cambria Math"/>
                    <a:sym typeface="Wingdings" pitchFamily="2" charset="2"/>
                  </a:rPr>
                  <a:t>sin⁡𝜔𝑡=1</a:t>
                </a:r>
                <a:endParaRPr lang="en-US" baseline="0" dirty="0" smtClean="0"/>
              </a:p>
              <a:p>
                <a:r>
                  <a:rPr lang="en-US" i="0" dirty="0" smtClean="0">
                    <a:latin typeface="Cambria Math"/>
                  </a:rPr>
                  <a:t>𝑒𝑚𝑓</a:t>
                </a:r>
                <a:r>
                  <a:rPr lang="en-US" b="0" i="0" dirty="0" smtClean="0">
                    <a:latin typeface="Cambria Math"/>
                  </a:rPr>
                  <a:t>_𝑝𝑒𝑎𝑘</a:t>
                </a:r>
                <a:r>
                  <a:rPr lang="en-US" i="0" dirty="0" smtClean="0">
                    <a:latin typeface="Cambria Math"/>
                  </a:rPr>
                  <a:t>=𝑁𝐴𝐵(2</a:t>
                </a:r>
                <a:r>
                  <a:rPr lang="en-US" b="0" i="0" dirty="0" smtClean="0">
                    <a:latin typeface="Cambria Math"/>
                  </a:rPr>
                  <a:t>𝜋</a:t>
                </a:r>
                <a:r>
                  <a:rPr lang="en-US" i="0" dirty="0" smtClean="0">
                    <a:latin typeface="Cambria Math"/>
                  </a:rPr>
                  <a:t>𝑓)</a:t>
                </a:r>
                <a:r>
                  <a:rPr lang="en-US" i="0" dirty="0" smtClean="0">
                    <a:latin typeface="Cambria Math"/>
                    <a:sym typeface="Wingdings" pitchFamily="2" charset="2"/>
                  </a:rPr>
                  <a:t> 155.6</a:t>
                </a:r>
                <a:r>
                  <a:rPr lang="en-US" b="0" i="0" dirty="0" smtClean="0">
                    <a:latin typeface="Cambria Math"/>
                    <a:sym typeface="Wingdings" pitchFamily="2" charset="2"/>
                  </a:rPr>
                  <a:t> </a:t>
                </a:r>
                <a:r>
                  <a:rPr lang="en-US" i="0" dirty="0" smtClean="0">
                    <a:latin typeface="Cambria Math"/>
                    <a:sym typeface="Wingdings" pitchFamily="2" charset="2"/>
                  </a:rPr>
                  <a:t>𝑉=𝑁(</a:t>
                </a:r>
                <a:r>
                  <a:rPr lang="en-US" b="0" i="0" dirty="0" smtClean="0">
                    <a:latin typeface="Cambria Math"/>
                    <a:sym typeface="Wingdings" pitchFamily="2" charset="2"/>
                  </a:rPr>
                  <a:t>𝜋(</a:t>
                </a:r>
                <a:r>
                  <a:rPr lang="en-US" i="0" dirty="0" smtClean="0">
                    <a:latin typeface="Cambria Math"/>
                  </a:rPr>
                  <a:t>0.03</a:t>
                </a:r>
                <a:r>
                  <a:rPr lang="en-US" b="0" i="0" dirty="0" smtClean="0">
                    <a:latin typeface="Cambria Math"/>
                  </a:rPr>
                  <a:t> </a:t>
                </a:r>
                <a:r>
                  <a:rPr lang="en-US" i="0" dirty="0" smtClean="0">
                    <a:latin typeface="Cambria Math"/>
                  </a:rPr>
                  <a:t>𝑚)</a:t>
                </a:r>
                <a:r>
                  <a:rPr lang="en-US" b="0" i="0" dirty="0" smtClean="0">
                    <a:latin typeface="Cambria Math"/>
                    <a:sym typeface="Wingdings" pitchFamily="2" charset="2"/>
                  </a:rPr>
                  <a:t>^</a:t>
                </a:r>
                <a:r>
                  <a:rPr lang="en-US" b="0" i="0" dirty="0" smtClean="0">
                    <a:latin typeface="Cambria Math"/>
                  </a:rPr>
                  <a:t>2</a:t>
                </a:r>
                <a:r>
                  <a:rPr lang="en-US" b="0" i="0" baseline="0" dirty="0" smtClean="0">
                    <a:latin typeface="Cambria Math"/>
                  </a:rPr>
                  <a:t> )(</a:t>
                </a:r>
                <a:r>
                  <a:rPr lang="en-US" i="0" baseline="0" dirty="0" smtClean="0">
                    <a:latin typeface="Cambria Math"/>
                  </a:rPr>
                  <a:t>0.2</a:t>
                </a:r>
                <a:r>
                  <a:rPr lang="en-US" b="0" i="0" baseline="0" dirty="0" smtClean="0">
                    <a:latin typeface="Cambria Math"/>
                  </a:rPr>
                  <a:t> </a:t>
                </a:r>
                <a:r>
                  <a:rPr lang="en-US" i="0" baseline="0" dirty="0" smtClean="0">
                    <a:latin typeface="Cambria Math"/>
                  </a:rPr>
                  <a:t>𝑇)(2</a:t>
                </a:r>
                <a:r>
                  <a:rPr lang="en-US" b="0" i="0" baseline="0" dirty="0" smtClean="0">
                    <a:latin typeface="Cambria Math"/>
                  </a:rPr>
                  <a:t>𝜋</a:t>
                </a:r>
                <a:r>
                  <a:rPr lang="en-US" i="0" dirty="0" smtClean="0">
                    <a:latin typeface="Cambria Math"/>
                  </a:rPr>
                  <a:t>3</a:t>
                </a:r>
                <a:r>
                  <a:rPr lang="en-US" b="0" i="0" dirty="0" smtClean="0">
                    <a:latin typeface="Cambria Math"/>
                  </a:rPr>
                  <a:t>⋅</a:t>
                </a:r>
                <a:r>
                  <a:rPr lang="en-US" i="0" dirty="0" smtClean="0">
                    <a:latin typeface="Cambria Math"/>
                  </a:rPr>
                  <a:t>10</a:t>
                </a:r>
                <a:r>
                  <a:rPr lang="en-US" b="0" i="0" dirty="0" smtClean="0">
                    <a:latin typeface="Cambria Math"/>
                  </a:rPr>
                  <a:t> </a:t>
                </a:r>
                <a:r>
                  <a:rPr lang="en-US" i="0" dirty="0" smtClean="0">
                    <a:latin typeface="Cambria Math"/>
                  </a:rPr>
                  <a:t>𝐻𝑧)</a:t>
                </a:r>
                <a:r>
                  <a:rPr lang="en-US" i="0" dirty="0" smtClean="0">
                    <a:latin typeface="Cambria Math"/>
                    <a:sym typeface="Wingdings" pitchFamily="2" charset="2"/>
                  </a:rPr>
                  <a:t> 155.6</a:t>
                </a:r>
                <a:r>
                  <a:rPr lang="en-US" b="0" i="0" dirty="0" smtClean="0">
                    <a:latin typeface="Cambria Math"/>
                    <a:sym typeface="Wingdings" pitchFamily="2" charset="2"/>
                  </a:rPr>
                  <a:t> </a:t>
                </a:r>
                <a:r>
                  <a:rPr lang="en-US" i="0" dirty="0" smtClean="0">
                    <a:latin typeface="Cambria Math"/>
                    <a:sym typeface="Wingdings" pitchFamily="2" charset="2"/>
                  </a:rPr>
                  <a:t>𝑉=𝑁(0.1066</a:t>
                </a:r>
                <a:r>
                  <a:rPr lang="en-US" b="0" i="0" dirty="0" smtClean="0">
                    <a:latin typeface="Cambria Math"/>
                    <a:sym typeface="Wingdings" pitchFamily="2" charset="2"/>
                  </a:rPr>
                  <a:t> </a:t>
                </a:r>
                <a:r>
                  <a:rPr lang="en-US" i="0" dirty="0" smtClean="0">
                    <a:latin typeface="Cambria Math"/>
                    <a:sym typeface="Wingdings" pitchFamily="2" charset="2"/>
                  </a:rPr>
                  <a:t>𝑉)</a:t>
                </a:r>
                <a:r>
                  <a:rPr lang="en-US" i="0" baseline="0" dirty="0" smtClean="0">
                    <a:latin typeface="Cambria Math"/>
                    <a:sym typeface="Wingdings" pitchFamily="2" charset="2"/>
                  </a:rPr>
                  <a:t>   𝑁=1460 𝑙𝑜𝑜𝑝𝑠</a:t>
                </a:r>
                <a:endParaRPr lang="en-US" dirty="0"/>
              </a:p>
            </p:txBody>
          </p:sp>
        </mc:Fallback>
      </mc:AlternateContent>
      <p:sp>
        <p:nvSpPr>
          <p:cNvPr id="4" name="Slide Number Placeholder 3"/>
          <p:cNvSpPr>
            <a:spLocks noGrp="1"/>
          </p:cNvSpPr>
          <p:nvPr>
            <p:ph type="sldNum" sz="quarter" idx="10"/>
          </p:nvPr>
        </p:nvSpPr>
        <p:spPr/>
        <p:txBody>
          <a:bodyPr/>
          <a:lstStyle/>
          <a:p>
            <a:fld id="{6A126EB7-10E2-4984-A28D-2C23C49518D8}" type="slidenum">
              <a:rPr lang="en-US" smtClean="0"/>
              <a:pPr/>
              <a:t>63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20.2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23.7-23.8</a:t>
            </a:r>
          </a:p>
        </p:txBody>
      </p:sp>
      <p:sp>
        <p:nvSpPr>
          <p:cNvPr id="4" name="Slide Number Placeholder 3"/>
          <p:cNvSpPr>
            <a:spLocks noGrp="1"/>
          </p:cNvSpPr>
          <p:nvPr>
            <p:ph type="sldNum" sz="quarter" idx="5"/>
          </p:nvPr>
        </p:nvSpPr>
        <p:spPr/>
        <p:txBody>
          <a:bodyPr/>
          <a:lstStyle/>
          <a:p>
            <a:fld id="{363C34E1-F36A-48B1-8550-65E47ADE10D2}" type="slidenum">
              <a:rPr lang="en-US" smtClean="0"/>
              <a:t>66</a:t>
            </a:fld>
            <a:endParaRPr lang="en-US"/>
          </a:p>
        </p:txBody>
      </p:sp>
    </p:spTree>
    <p:extLst>
      <p:ext uri="{BB962C8B-B14F-4D97-AF65-F5344CB8AC3E}">
        <p14:creationId xmlns:p14="http://schemas.microsoft.com/office/powerpoint/2010/main" val="27304308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67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26EB7-10E2-4984-A28D-2C23C49518D8}" type="slidenum">
              <a:rPr lang="en-US" smtClean="0"/>
              <a:pPr/>
              <a:t>68</a:t>
            </a:fld>
            <a:endParaRPr lang="en-US"/>
          </a:p>
        </p:txBody>
      </p:sp>
    </p:spTree>
    <p:extLst>
      <p:ext uri="{BB962C8B-B14F-4D97-AF65-F5344CB8AC3E}">
        <p14:creationId xmlns:p14="http://schemas.microsoft.com/office/powerpoint/2010/main" val="685031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69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Point out that a transformer that steps up the voltage, steps down</a:t>
            </a:r>
            <a:r>
              <a:rPr lang="en-US" baseline="0" dirty="0"/>
              <a:t> the current.</a:t>
            </a:r>
          </a:p>
          <a:p>
            <a:r>
              <a:rPr lang="en-US" baseline="0" dirty="0"/>
              <a:t>A transformer that steps down the voltage, steps up the current.</a:t>
            </a:r>
            <a:endParaRPr lang="en-US" dirty="0"/>
          </a:p>
          <a:p>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70</a:t>
            </a:fld>
            <a:endParaRPr lang="en-US"/>
          </a:p>
        </p:txBody>
      </p:sp>
    </p:spTree>
    <p:extLst>
      <p:ext uri="{BB962C8B-B14F-4D97-AF65-F5344CB8AC3E}">
        <p14:creationId xmlns:p14="http://schemas.microsoft.com/office/powerpoint/2010/main" val="6815320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en-US" i="1" dirty="0" smtClean="0">
                                  <a:latin typeface="Cambria Math"/>
                                </a:rPr>
                                <m:t>𝑉</m:t>
                              </m:r>
                            </m:e>
                            <m:sub>
                              <m:r>
                                <a:rPr lang="en-US" b="0" i="1" dirty="0" smtClean="0">
                                  <a:latin typeface="Cambria Math"/>
                                </a:rPr>
                                <m:t>𝑆</m:t>
                              </m:r>
                            </m:sub>
                          </m:sSub>
                        </m:num>
                        <m:den>
                          <m:sSub>
                            <m:sSubPr>
                              <m:ctrlPr>
                                <a:rPr lang="en-US" b="0" i="1" dirty="0" smtClean="0">
                                  <a:latin typeface="Cambria Math" panose="02040503050406030204" pitchFamily="18" charset="0"/>
                                </a:rPr>
                              </m:ctrlPr>
                            </m:sSubPr>
                            <m:e>
                              <m:r>
                                <a:rPr lang="en-US" i="1" dirty="0" smtClean="0">
                                  <a:latin typeface="Cambria Math"/>
                                </a:rPr>
                                <m:t>𝑉</m:t>
                              </m:r>
                            </m:e>
                            <m:sub>
                              <m:r>
                                <a:rPr lang="en-US" b="0" i="1" dirty="0" smtClean="0">
                                  <a:latin typeface="Cambria Math"/>
                                </a:rPr>
                                <m:t>𝑃</m:t>
                              </m:r>
                            </m:sub>
                          </m:sSub>
                        </m:den>
                      </m:f>
                      <m:r>
                        <a:rPr lang="en-US" i="1" dirty="0" smtClean="0">
                          <a:latin typeface="Cambria Math"/>
                        </a:rPr>
                        <m:t>=</m:t>
                      </m:r>
                      <m:f>
                        <m:fPr>
                          <m:ctrlPr>
                            <a:rPr lang="en-US" b="0"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en-US" i="1" dirty="0" smtClean="0">
                                  <a:latin typeface="Cambria Math"/>
                                </a:rPr>
                                <m:t>𝑁</m:t>
                              </m:r>
                            </m:e>
                            <m:sub>
                              <m:r>
                                <a:rPr lang="en-US" b="0" i="1" dirty="0" smtClean="0">
                                  <a:latin typeface="Cambria Math"/>
                                </a:rPr>
                                <m:t>𝑆</m:t>
                              </m:r>
                            </m:sub>
                          </m:sSub>
                        </m:num>
                        <m:den>
                          <m:sSub>
                            <m:sSubPr>
                              <m:ctrlPr>
                                <a:rPr lang="en-US" b="0" i="1" dirty="0" smtClean="0">
                                  <a:latin typeface="Cambria Math" panose="02040503050406030204" pitchFamily="18" charset="0"/>
                                </a:rPr>
                              </m:ctrlPr>
                            </m:sSubPr>
                            <m:e>
                              <m:r>
                                <a:rPr lang="en-US" i="1" dirty="0" smtClean="0">
                                  <a:latin typeface="Cambria Math"/>
                                </a:rPr>
                                <m:t>𝑁</m:t>
                              </m:r>
                            </m:e>
                            <m:sub>
                              <m:r>
                                <a:rPr lang="en-US" b="0" i="1" dirty="0" smtClean="0">
                                  <a:latin typeface="Cambria Math"/>
                                </a:rPr>
                                <m:t>𝑃</m:t>
                              </m:r>
                            </m:sub>
                          </m:sSub>
                        </m:den>
                      </m:f>
                      <m:r>
                        <a:rPr lang="en-US" i="1" baseline="0" dirty="0" smtClean="0">
                          <a:latin typeface="Cambria Math"/>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15000</m:t>
                          </m:r>
                          <m:r>
                            <a:rPr lang="en-US" b="0" i="1" baseline="0" dirty="0" smtClean="0">
                              <a:latin typeface="Cambria Math"/>
                              <a:sym typeface="Wingdings" pitchFamily="2" charset="2"/>
                            </a:rPr>
                            <m:t> </m:t>
                          </m:r>
                          <m:r>
                            <a:rPr lang="en-US" i="1" baseline="0" dirty="0" smtClean="0">
                              <a:latin typeface="Cambria Math"/>
                              <a:sym typeface="Wingdings" pitchFamily="2" charset="2"/>
                            </a:rPr>
                            <m:t>𝑉</m:t>
                          </m:r>
                        </m:num>
                        <m:den>
                          <m:r>
                            <a:rPr lang="en-US" i="1" baseline="0" dirty="0" smtClean="0">
                              <a:latin typeface="Cambria Math"/>
                              <a:sym typeface="Wingdings" pitchFamily="2" charset="2"/>
                            </a:rPr>
                            <m:t>120</m:t>
                          </m:r>
                          <m:r>
                            <a:rPr lang="en-US" b="0" i="1" baseline="0" dirty="0" smtClean="0">
                              <a:latin typeface="Cambria Math"/>
                              <a:sym typeface="Wingdings" pitchFamily="2" charset="2"/>
                            </a:rPr>
                            <m:t> </m:t>
                          </m:r>
                          <m:r>
                            <a:rPr lang="en-US" i="1" baseline="0" dirty="0" smtClean="0">
                              <a:latin typeface="Cambria Math"/>
                              <a:sym typeface="Wingdings" pitchFamily="2" charset="2"/>
                            </a:rPr>
                            <m:t>𝑉</m:t>
                          </m:r>
                        </m:den>
                      </m:f>
                      <m:r>
                        <a:rPr lang="en-US" i="1" baseline="0" dirty="0" smtClean="0">
                          <a:latin typeface="Cambria Math"/>
                          <a:sym typeface="Wingdings" pitchFamily="2" charset="2"/>
                        </a:rPr>
                        <m:t>=</m:t>
                      </m:r>
                      <m:f>
                        <m:fPr>
                          <m:ctrlPr>
                            <a:rPr lang="en-US" b="0" i="1" baseline="0" dirty="0" smtClean="0">
                              <a:latin typeface="Cambria Math" panose="02040503050406030204" pitchFamily="18" charset="0"/>
                              <a:sym typeface="Wingdings" pitchFamily="2" charset="2"/>
                            </a:rPr>
                          </m:ctrlPr>
                        </m:fPr>
                        <m:num>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a:sym typeface="Wingdings" pitchFamily="2" charset="2"/>
                                </a:rPr>
                                <m:t>𝑁</m:t>
                              </m:r>
                            </m:e>
                            <m:sub>
                              <m:r>
                                <a:rPr lang="en-US" b="0" i="1" baseline="0" dirty="0" smtClean="0">
                                  <a:latin typeface="Cambria Math"/>
                                  <a:sym typeface="Wingdings" pitchFamily="2" charset="2"/>
                                </a:rPr>
                                <m:t>𝑆</m:t>
                              </m:r>
                            </m:sub>
                          </m:sSub>
                        </m:num>
                        <m:den>
                          <m:r>
                            <a:rPr lang="en-US" i="1" baseline="0" dirty="0" smtClean="0">
                              <a:latin typeface="Cambria Math"/>
                              <a:sym typeface="Wingdings" pitchFamily="2" charset="2"/>
                            </a:rPr>
                            <m:t>100</m:t>
                          </m:r>
                        </m:den>
                      </m:f>
                      <m:r>
                        <a:rPr lang="en-US" i="1" baseline="0" dirty="0" smtClean="0">
                          <a:latin typeface="Cambria Math"/>
                          <a:sym typeface="Wingdings" pitchFamily="2" charset="2"/>
                        </a:rPr>
                        <m:t>12500 </m:t>
                      </m:r>
                      <m:r>
                        <a:rPr lang="en-US" i="1" baseline="0" dirty="0" smtClean="0">
                          <a:latin typeface="Cambria Math"/>
                          <a:sym typeface="Wingdings" pitchFamily="2" charset="2"/>
                        </a:rPr>
                        <m:t>𝑡𝑢𝑟𝑛𝑠</m:t>
                      </m:r>
                    </m:oMath>
                  </m:oMathPara>
                </a14:m>
                <a:endParaRPr lang="en-US" baseline="0" dirty="0">
                  <a:sym typeface="Wingdings" pitchFamily="2" charset="2"/>
                </a:endParaRPr>
              </a:p>
              <a:p>
                <a:endParaRPr lang="en-US" baseline="0" dirty="0">
                  <a:sym typeface="Wingdings" pitchFamily="2" charset="2"/>
                </a:endParaRPr>
              </a:p>
              <a:p>
                <a:pPr/>
                <a14:m>
                  <m:oMathPara xmlns:m="http://schemas.openxmlformats.org/officeDocument/2006/math">
                    <m:oMathParaPr>
                      <m:jc m:val="centerGroup"/>
                    </m:oMathParaPr>
                    <m:oMath xmlns:m="http://schemas.openxmlformats.org/officeDocument/2006/math">
                      <m:f>
                        <m:fPr>
                          <m:ctrlPr>
                            <a:rPr lang="en-US" b="0" i="1" baseline="0" dirty="0" smtClean="0">
                              <a:latin typeface="Cambria Math" panose="02040503050406030204" pitchFamily="18" charset="0"/>
                              <a:sym typeface="Wingdings" pitchFamily="2" charset="2"/>
                            </a:rPr>
                          </m:ctrlPr>
                        </m:fPr>
                        <m:num>
                          <m:sSub>
                            <m:sSubPr>
                              <m:ctrlPr>
                                <a:rPr lang="en-US" b="0" i="1" baseline="0" dirty="0" smtClean="0">
                                  <a:latin typeface="Cambria Math" panose="02040503050406030204" pitchFamily="18" charset="0"/>
                                  <a:sym typeface="Wingdings" pitchFamily="2" charset="2"/>
                                </a:rPr>
                              </m:ctrlPr>
                            </m:sSubPr>
                            <m:e>
                              <m:r>
                                <a:rPr lang="en-US" b="0" i="1" baseline="0" dirty="0" smtClean="0">
                                  <a:latin typeface="Cambria Math"/>
                                  <a:sym typeface="Wingdings" pitchFamily="2" charset="2"/>
                                </a:rPr>
                                <m:t>𝐼</m:t>
                              </m:r>
                            </m:e>
                            <m:sub>
                              <m:r>
                                <a:rPr lang="en-US" b="0" i="1" baseline="0" dirty="0" smtClean="0">
                                  <a:latin typeface="Cambria Math"/>
                                  <a:sym typeface="Wingdings" pitchFamily="2" charset="2"/>
                                </a:rPr>
                                <m:t>𝑃</m:t>
                              </m:r>
                            </m:sub>
                          </m:sSub>
                        </m:num>
                        <m:den>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a:sym typeface="Wingdings" pitchFamily="2" charset="2"/>
                                </a:rPr>
                                <m:t>𝐼</m:t>
                              </m:r>
                            </m:e>
                            <m:sub>
                              <m:r>
                                <a:rPr lang="en-US" b="0" i="1" baseline="0" dirty="0" smtClean="0">
                                  <a:latin typeface="Cambria Math"/>
                                  <a:sym typeface="Wingdings" pitchFamily="2" charset="2"/>
                                </a:rPr>
                                <m:t>𝑆</m:t>
                              </m:r>
                            </m:sub>
                          </m:sSub>
                        </m:den>
                      </m:f>
                      <m:r>
                        <a:rPr lang="en-US" i="1" baseline="0" dirty="0" smtClean="0">
                          <a:latin typeface="Cambria Math"/>
                          <a:sym typeface="Wingdings" pitchFamily="2" charset="2"/>
                        </a:rPr>
                        <m:t>=</m:t>
                      </m:r>
                      <m:f>
                        <m:fPr>
                          <m:ctrlPr>
                            <a:rPr lang="en-US" b="0" i="1" baseline="0" dirty="0" smtClean="0">
                              <a:latin typeface="Cambria Math" panose="02040503050406030204" pitchFamily="18" charset="0"/>
                              <a:sym typeface="Wingdings" pitchFamily="2" charset="2"/>
                            </a:rPr>
                          </m:ctrlPr>
                        </m:fPr>
                        <m:num>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a:sym typeface="Wingdings" pitchFamily="2" charset="2"/>
                                </a:rPr>
                                <m:t>𝑉</m:t>
                              </m:r>
                            </m:e>
                            <m:sub>
                              <m:r>
                                <a:rPr lang="en-US" b="0" i="1" baseline="0" dirty="0" smtClean="0">
                                  <a:latin typeface="Cambria Math"/>
                                  <a:sym typeface="Wingdings" pitchFamily="2" charset="2"/>
                                </a:rPr>
                                <m:t>𝑆</m:t>
                              </m:r>
                            </m:sub>
                          </m:sSub>
                        </m:num>
                        <m:den>
                          <m:sSub>
                            <m:sSubPr>
                              <m:ctrlPr>
                                <a:rPr lang="en-US" b="0" i="1" baseline="0" dirty="0" smtClean="0">
                                  <a:latin typeface="Cambria Math" panose="02040503050406030204" pitchFamily="18" charset="0"/>
                                  <a:sym typeface="Wingdings" pitchFamily="2" charset="2"/>
                                </a:rPr>
                              </m:ctrlPr>
                            </m:sSubPr>
                            <m:e>
                              <m:r>
                                <a:rPr lang="en-US" i="1" baseline="0" dirty="0" smtClean="0">
                                  <a:latin typeface="Cambria Math"/>
                                  <a:sym typeface="Wingdings" pitchFamily="2" charset="2"/>
                                </a:rPr>
                                <m:t>𝑉</m:t>
                              </m:r>
                            </m:e>
                            <m:sub>
                              <m:r>
                                <a:rPr lang="en-US" b="0" i="1" baseline="0" dirty="0" smtClean="0">
                                  <a:latin typeface="Cambria Math"/>
                                  <a:sym typeface="Wingdings" pitchFamily="2" charset="2"/>
                                </a:rPr>
                                <m:t>𝑃</m:t>
                              </m:r>
                            </m:sub>
                          </m:sSub>
                        </m:den>
                      </m:f>
                      <m:r>
                        <a:rPr lang="en-US" i="1" baseline="0" dirty="0" smtClean="0">
                          <a:latin typeface="Cambria Math"/>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𝐼</m:t>
                          </m:r>
                        </m:num>
                        <m:den>
                          <m:r>
                            <a:rPr lang="en-US" i="1" baseline="0" dirty="0" smtClean="0">
                              <a:latin typeface="Cambria Math"/>
                              <a:sym typeface="Wingdings" pitchFamily="2" charset="2"/>
                            </a:rPr>
                            <m:t>0.01</m:t>
                          </m:r>
                          <m:r>
                            <a:rPr lang="en-US" b="0" i="1" baseline="0" dirty="0" smtClean="0">
                              <a:latin typeface="Cambria Math"/>
                              <a:sym typeface="Wingdings" pitchFamily="2" charset="2"/>
                            </a:rPr>
                            <m:t> </m:t>
                          </m:r>
                          <m:r>
                            <a:rPr lang="en-US" i="1" baseline="0" dirty="0" smtClean="0">
                              <a:latin typeface="Cambria Math"/>
                              <a:sym typeface="Wingdings" pitchFamily="2" charset="2"/>
                            </a:rPr>
                            <m:t>𝐴</m:t>
                          </m:r>
                        </m:den>
                      </m:f>
                      <m:r>
                        <a:rPr lang="en-US" i="1" baseline="0" dirty="0" smtClean="0">
                          <a:latin typeface="Cambria Math"/>
                          <a:sym typeface="Wingdings" pitchFamily="2" charset="2"/>
                        </a:rPr>
                        <m:t>=</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15000</m:t>
                          </m:r>
                          <m:r>
                            <a:rPr lang="en-US" b="0" i="1" baseline="0" dirty="0" smtClean="0">
                              <a:latin typeface="Cambria Math"/>
                              <a:sym typeface="Wingdings" pitchFamily="2" charset="2"/>
                            </a:rPr>
                            <m:t> </m:t>
                          </m:r>
                          <m:r>
                            <a:rPr lang="en-US" i="1" baseline="0" dirty="0" smtClean="0">
                              <a:latin typeface="Cambria Math"/>
                              <a:sym typeface="Wingdings" pitchFamily="2" charset="2"/>
                            </a:rPr>
                            <m:t>𝑉</m:t>
                          </m:r>
                        </m:num>
                        <m:den>
                          <m:r>
                            <a:rPr lang="en-US" i="1" baseline="0" dirty="0" smtClean="0">
                              <a:latin typeface="Cambria Math"/>
                              <a:sym typeface="Wingdings" pitchFamily="2" charset="2"/>
                            </a:rPr>
                            <m:t>120</m:t>
                          </m:r>
                          <m:r>
                            <a:rPr lang="en-US" b="0" i="1" baseline="0" dirty="0" smtClean="0">
                              <a:latin typeface="Cambria Math"/>
                              <a:sym typeface="Wingdings" pitchFamily="2" charset="2"/>
                            </a:rPr>
                            <m:t> </m:t>
                          </m:r>
                          <m:r>
                            <a:rPr lang="en-US" i="1" baseline="0" dirty="0" smtClean="0">
                              <a:latin typeface="Cambria Math"/>
                              <a:sym typeface="Wingdings" pitchFamily="2" charset="2"/>
                            </a:rPr>
                            <m:t>𝑉</m:t>
                          </m:r>
                        </m:den>
                      </m:f>
                      <m:r>
                        <a:rPr lang="en-US" i="1" baseline="0" dirty="0" smtClean="0">
                          <a:latin typeface="Cambria Math"/>
                          <a:sym typeface="Wingdings" pitchFamily="2" charset="2"/>
                        </a:rPr>
                        <m:t>1.25 </m:t>
                      </m:r>
                      <m:r>
                        <a:rPr lang="en-US" i="1" baseline="0" dirty="0" smtClean="0">
                          <a:latin typeface="Cambria Math"/>
                          <a:sym typeface="Wingdings" pitchFamily="2" charset="2"/>
                        </a:rPr>
                        <m:t>𝐴</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a:rPr>
                  <a:t>𝑉</a:t>
                </a:r>
                <a:r>
                  <a:rPr lang="en-US" b="0" i="0" dirty="0" smtClean="0">
                    <a:latin typeface="Cambria Math"/>
                  </a:rPr>
                  <a:t>_𝑆/</a:t>
                </a:r>
                <a:r>
                  <a:rPr lang="en-US" i="0" dirty="0" smtClean="0">
                    <a:latin typeface="Cambria Math"/>
                  </a:rPr>
                  <a:t>𝑉</a:t>
                </a:r>
                <a:r>
                  <a:rPr lang="en-US" b="0" i="0" dirty="0" smtClean="0">
                    <a:latin typeface="Cambria Math"/>
                  </a:rPr>
                  <a:t>_𝑃 </a:t>
                </a:r>
                <a:r>
                  <a:rPr lang="en-US" i="0" dirty="0" smtClean="0">
                    <a:latin typeface="Cambria Math"/>
                  </a:rPr>
                  <a:t>=𝑁</a:t>
                </a:r>
                <a:r>
                  <a:rPr lang="en-US" b="0" i="0" dirty="0" smtClean="0">
                    <a:latin typeface="Cambria Math"/>
                  </a:rPr>
                  <a:t>_𝑆/</a:t>
                </a:r>
                <a:r>
                  <a:rPr lang="en-US" i="0" dirty="0" smtClean="0">
                    <a:latin typeface="Cambria Math"/>
                  </a:rPr>
                  <a:t>𝑁</a:t>
                </a:r>
                <a:r>
                  <a:rPr lang="en-US" b="0" i="0" dirty="0" smtClean="0">
                    <a:latin typeface="Cambria Math"/>
                  </a:rPr>
                  <a:t>_𝑃 </a:t>
                </a:r>
                <a:r>
                  <a:rPr lang="en-US" i="0" baseline="0" dirty="0" smtClean="0">
                    <a:latin typeface="Cambria Math"/>
                    <a:sym typeface="Wingdings" pitchFamily="2" charset="2"/>
                  </a:rPr>
                  <a:t>(15000</a:t>
                </a:r>
                <a:r>
                  <a:rPr lang="en-US" b="0" i="0" baseline="0" dirty="0" smtClean="0">
                    <a:latin typeface="Cambria Math"/>
                    <a:sym typeface="Wingdings" pitchFamily="2" charset="2"/>
                  </a:rPr>
                  <a:t> </a:t>
                </a:r>
                <a:r>
                  <a:rPr lang="en-US" i="0" baseline="0" dirty="0" smtClean="0">
                    <a:latin typeface="Cambria Math"/>
                    <a:sym typeface="Wingdings" pitchFamily="2" charset="2"/>
                  </a:rPr>
                  <a:t>𝑉)/(120</a:t>
                </a:r>
                <a:r>
                  <a:rPr lang="en-US" b="0" i="0" baseline="0" dirty="0" smtClean="0">
                    <a:latin typeface="Cambria Math"/>
                    <a:sym typeface="Wingdings" pitchFamily="2" charset="2"/>
                  </a:rPr>
                  <a:t> </a:t>
                </a:r>
                <a:r>
                  <a:rPr lang="en-US" i="0" baseline="0" dirty="0" smtClean="0">
                    <a:latin typeface="Cambria Math"/>
                    <a:sym typeface="Wingdings" pitchFamily="2" charset="2"/>
                  </a:rPr>
                  <a:t>𝑉)=𝑁</a:t>
                </a:r>
                <a:r>
                  <a:rPr lang="en-US" b="0" i="0" baseline="0" dirty="0" smtClean="0">
                    <a:latin typeface="Cambria Math"/>
                    <a:sym typeface="Wingdings" pitchFamily="2" charset="2"/>
                  </a:rPr>
                  <a:t>_𝑆/</a:t>
                </a:r>
                <a:r>
                  <a:rPr lang="en-US" i="0" baseline="0" dirty="0" smtClean="0">
                    <a:latin typeface="Cambria Math"/>
                    <a:sym typeface="Wingdings" pitchFamily="2" charset="2"/>
                  </a:rPr>
                  <a:t>10012500 𝑡𝑢𝑟𝑛𝑠</a:t>
                </a:r>
                <a:endParaRPr lang="en-US" baseline="0" dirty="0" smtClean="0">
                  <a:sym typeface="Wingdings" pitchFamily="2" charset="2"/>
                </a:endParaRPr>
              </a:p>
              <a:p>
                <a:endParaRPr lang="en-US" baseline="0" dirty="0" smtClean="0">
                  <a:sym typeface="Wingdings" pitchFamily="2" charset="2"/>
                </a:endParaRPr>
              </a:p>
              <a:p>
                <a:r>
                  <a:rPr lang="en-US" b="0" i="0" baseline="0" dirty="0" smtClean="0">
                    <a:latin typeface="Cambria Math"/>
                    <a:sym typeface="Wingdings" pitchFamily="2" charset="2"/>
                  </a:rPr>
                  <a:t>𝐼_𝑃/</a:t>
                </a:r>
                <a:r>
                  <a:rPr lang="en-US" i="0" baseline="0" dirty="0" smtClean="0">
                    <a:latin typeface="Cambria Math"/>
                    <a:sym typeface="Wingdings" pitchFamily="2" charset="2"/>
                  </a:rPr>
                  <a:t>𝐼</a:t>
                </a:r>
                <a:r>
                  <a:rPr lang="en-US" b="0" i="0" baseline="0" dirty="0" smtClean="0">
                    <a:latin typeface="Cambria Math"/>
                    <a:sym typeface="Wingdings" pitchFamily="2" charset="2"/>
                  </a:rPr>
                  <a:t>_𝑆 </a:t>
                </a:r>
                <a:r>
                  <a:rPr lang="en-US" i="0" baseline="0" dirty="0" smtClean="0">
                    <a:latin typeface="Cambria Math"/>
                    <a:sym typeface="Wingdings" pitchFamily="2" charset="2"/>
                  </a:rPr>
                  <a:t>=𝑉</a:t>
                </a:r>
                <a:r>
                  <a:rPr lang="en-US" b="0" i="0" baseline="0" dirty="0" smtClean="0">
                    <a:latin typeface="Cambria Math"/>
                    <a:sym typeface="Wingdings" pitchFamily="2" charset="2"/>
                  </a:rPr>
                  <a:t>_𝑆/</a:t>
                </a:r>
                <a:r>
                  <a:rPr lang="en-US" i="0" baseline="0" dirty="0" smtClean="0">
                    <a:latin typeface="Cambria Math"/>
                    <a:sym typeface="Wingdings" pitchFamily="2" charset="2"/>
                  </a:rPr>
                  <a:t>𝑉</a:t>
                </a:r>
                <a:r>
                  <a:rPr lang="en-US" b="0" i="0" baseline="0" dirty="0" smtClean="0">
                    <a:latin typeface="Cambria Math"/>
                    <a:sym typeface="Wingdings" pitchFamily="2" charset="2"/>
                  </a:rPr>
                  <a:t>_𝑃 </a:t>
                </a:r>
                <a:r>
                  <a:rPr lang="en-US" i="0" baseline="0" dirty="0" smtClean="0">
                    <a:latin typeface="Cambria Math"/>
                    <a:sym typeface="Wingdings" pitchFamily="2" charset="2"/>
                  </a:rPr>
                  <a:t>𝐼/(0.01</a:t>
                </a:r>
                <a:r>
                  <a:rPr lang="en-US" b="0" i="0" baseline="0" dirty="0" smtClean="0">
                    <a:latin typeface="Cambria Math"/>
                    <a:sym typeface="Wingdings" pitchFamily="2" charset="2"/>
                  </a:rPr>
                  <a:t> </a:t>
                </a:r>
                <a:r>
                  <a:rPr lang="en-US" i="0" baseline="0" dirty="0" smtClean="0">
                    <a:latin typeface="Cambria Math"/>
                    <a:sym typeface="Wingdings" pitchFamily="2" charset="2"/>
                  </a:rPr>
                  <a:t>𝐴)=(15000</a:t>
                </a:r>
                <a:r>
                  <a:rPr lang="en-US" b="0" i="0" baseline="0" dirty="0" smtClean="0">
                    <a:latin typeface="Cambria Math"/>
                    <a:sym typeface="Wingdings" pitchFamily="2" charset="2"/>
                  </a:rPr>
                  <a:t> </a:t>
                </a:r>
                <a:r>
                  <a:rPr lang="en-US" i="0" baseline="0" dirty="0" smtClean="0">
                    <a:latin typeface="Cambria Math"/>
                    <a:sym typeface="Wingdings" pitchFamily="2" charset="2"/>
                  </a:rPr>
                  <a:t>𝑉)/(120</a:t>
                </a:r>
                <a:r>
                  <a:rPr lang="en-US" b="0" i="0" baseline="0" dirty="0" smtClean="0">
                    <a:latin typeface="Cambria Math"/>
                    <a:sym typeface="Wingdings" pitchFamily="2" charset="2"/>
                  </a:rPr>
                  <a:t> </a:t>
                </a:r>
                <a:r>
                  <a:rPr lang="en-US" i="0" baseline="0" dirty="0" smtClean="0">
                    <a:latin typeface="Cambria Math"/>
                    <a:sym typeface="Wingdings" pitchFamily="2" charset="2"/>
                  </a:rPr>
                  <a:t>𝑉)1.25 𝐴</a:t>
                </a:r>
                <a:endParaRPr lang="en-US" dirty="0"/>
              </a:p>
            </p:txBody>
          </p:sp>
        </mc:Fallback>
      </mc:AlternateContent>
      <p:sp>
        <p:nvSpPr>
          <p:cNvPr id="4" name="Slide Number Placeholder 3"/>
          <p:cNvSpPr>
            <a:spLocks noGrp="1"/>
          </p:cNvSpPr>
          <p:nvPr>
            <p:ph type="sldNum" sz="quarter" idx="10"/>
          </p:nvPr>
        </p:nvSpPr>
        <p:spPr/>
        <p:txBody>
          <a:bodyPr/>
          <a:lstStyle/>
          <a:p>
            <a:fld id="{6A126EB7-10E2-4984-A28D-2C23C49518D8}" type="slidenum">
              <a:rPr lang="en-US" smtClean="0"/>
              <a:pPr/>
              <a:t>71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26EB7-10E2-4984-A28D-2C23C49518D8}" type="slidenum">
              <a:rPr lang="en-US" smtClean="0"/>
              <a:pPr/>
              <a:t>7</a:t>
            </a:fld>
            <a:endParaRPr lang="en-US"/>
          </a:p>
        </p:txBody>
      </p:sp>
    </p:spTree>
    <p:extLst>
      <p:ext uri="{BB962C8B-B14F-4D97-AF65-F5344CB8AC3E}">
        <p14:creationId xmlns:p14="http://schemas.microsoft.com/office/powerpoint/2010/main" val="2944167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Dropping or banging a permanent magnet can</a:t>
            </a:r>
            <a:r>
              <a:rPr lang="en-US" baseline="0" dirty="0"/>
              <a:t> </a:t>
            </a:r>
            <a:r>
              <a:rPr lang="en-US" baseline="0" dirty="0" err="1"/>
              <a:t>disalign</a:t>
            </a:r>
            <a:r>
              <a:rPr lang="en-US" baseline="0" dirty="0"/>
              <a:t> the magnetic domains and thus have a weaker B-field.</a:t>
            </a:r>
          </a:p>
          <a:p>
            <a:r>
              <a:rPr lang="en-US" baseline="0" dirty="0"/>
              <a:t>The induced B-field can be 1000’s of time larger than the field that induced it, so electromagnets have iron cores wrapped with wire.</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Picture</a:t>
            </a:r>
            <a:r>
              <a:rPr lang="en-US" baseline="0" dirty="0"/>
              <a:t> notes: a) Magnetic field lines; b) magnetic field lines made with iron filings; c) magnetic field lines – as measured with a compass.</a:t>
            </a:r>
            <a:endParaRPr lang="en-US" dirty="0"/>
          </a:p>
        </p:txBody>
      </p:sp>
      <p:sp>
        <p:nvSpPr>
          <p:cNvPr id="4" name="Slide Number Placeholder 3"/>
          <p:cNvSpPr>
            <a:spLocks noGrp="1"/>
          </p:cNvSpPr>
          <p:nvPr>
            <p:ph type="sldNum" sz="quarter" idx="10"/>
          </p:nvPr>
        </p:nvSpPr>
        <p:spPr/>
        <p:txBody>
          <a:bodyPr/>
          <a:lstStyle/>
          <a:p>
            <a:fld id="{6A126EB7-10E2-4984-A28D-2C23C49518D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20.1</a:t>
            </a:r>
          </a:p>
          <a:p>
            <a:r>
              <a:rPr lang="en-US" dirty="0"/>
              <a:t>OpenStax College Physics 2e 22.3-22.5</a:t>
            </a:r>
          </a:p>
        </p:txBody>
      </p:sp>
      <p:sp>
        <p:nvSpPr>
          <p:cNvPr id="4" name="Slide Number Placeholder 3"/>
          <p:cNvSpPr>
            <a:spLocks noGrp="1"/>
          </p:cNvSpPr>
          <p:nvPr>
            <p:ph type="sldNum" sz="quarter" idx="5"/>
          </p:nvPr>
        </p:nvSpPr>
        <p:spPr/>
        <p:txBody>
          <a:bodyPr/>
          <a:lstStyle/>
          <a:p>
            <a:fld id="{363C34E1-F36A-48B1-8550-65E47ADE10D2}" type="slidenum">
              <a:rPr lang="en-US" smtClean="0"/>
              <a:t>11</a:t>
            </a:fld>
            <a:endParaRPr lang="en-US"/>
          </a:p>
        </p:txBody>
      </p:sp>
    </p:spTree>
    <p:extLst>
      <p:ext uri="{BB962C8B-B14F-4D97-AF65-F5344CB8AC3E}">
        <p14:creationId xmlns:p14="http://schemas.microsoft.com/office/powerpoint/2010/main" val="2104408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2" name="Title 1"/>
          <p:cNvSpPr>
            <a:spLocks noGrp="1"/>
          </p:cNvSpPr>
          <p:nvPr>
            <p:ph type="ctrTitle"/>
          </p:nvPr>
        </p:nvSpPr>
        <p:spPr>
          <a:xfrm>
            <a:off x="914400" y="2130428"/>
            <a:ext cx="10363200" cy="1470025"/>
          </a:xfrm>
        </p:spPr>
        <p:txBody>
          <a:bodyPr/>
          <a:lstStyle>
            <a:lvl1pPr>
              <a:defRPr>
                <a:solidFill>
                  <a:srgbClr val="FFFF00"/>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F39D62-2DCE-4500-A409-DC9DF42F443A}"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4D372-7908-498D-B407-5CC4F5055F2E}" type="slidenum">
              <a:rPr lang="en-US" smtClean="0"/>
              <a:t>‹#›</a:t>
            </a:fld>
            <a:endParaRPr lang="en-US"/>
          </a:p>
        </p:txBody>
      </p:sp>
    </p:spTree>
    <p:extLst>
      <p:ext uri="{BB962C8B-B14F-4D97-AF65-F5344CB8AC3E}">
        <p14:creationId xmlns:p14="http://schemas.microsoft.com/office/powerpoint/2010/main" val="105902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F39D62-2DCE-4500-A409-DC9DF42F443A}"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4D372-7908-498D-B407-5CC4F5055F2E}" type="slidenum">
              <a:rPr lang="en-US" smtClean="0"/>
              <a:t>‹#›</a:t>
            </a:fld>
            <a:endParaRPr lang="en-US"/>
          </a:p>
        </p:txBody>
      </p:sp>
    </p:spTree>
    <p:extLst>
      <p:ext uri="{BB962C8B-B14F-4D97-AF65-F5344CB8AC3E}">
        <p14:creationId xmlns:p14="http://schemas.microsoft.com/office/powerpoint/2010/main" val="346752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F39D62-2DCE-4500-A409-DC9DF42F443A}"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4D372-7908-498D-B407-5CC4F5055F2E}" type="slidenum">
              <a:rPr lang="en-US" smtClean="0"/>
              <a:t>‹#›</a:t>
            </a:fld>
            <a:endParaRPr lang="en-US"/>
          </a:p>
        </p:txBody>
      </p:sp>
    </p:spTree>
    <p:extLst>
      <p:ext uri="{BB962C8B-B14F-4D97-AF65-F5344CB8AC3E}">
        <p14:creationId xmlns:p14="http://schemas.microsoft.com/office/powerpoint/2010/main" val="154655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189" indent="-457189">
              <a:buFont typeface="Science" panose="020B0603050302020204" pitchFamily="34" charset="0"/>
              <a:buChar char="F"/>
              <a:defRPr/>
            </a:lvl1pPr>
            <a:lvl2pPr marL="990575" indent="-380990">
              <a:buClr>
                <a:srgbClr val="0070C0"/>
              </a:buClr>
              <a:buFont typeface="Science" panose="020B06030503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F39D62-2DCE-4500-A409-DC9DF42F443A}"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4D372-7908-498D-B407-5CC4F5055F2E}" type="slidenum">
              <a:rPr lang="en-US" smtClean="0"/>
              <a:t>‹#›</a:t>
            </a:fld>
            <a:endParaRPr lang="en-US"/>
          </a:p>
        </p:txBody>
      </p:sp>
    </p:spTree>
    <p:extLst>
      <p:ext uri="{BB962C8B-B14F-4D97-AF65-F5344CB8AC3E}">
        <p14:creationId xmlns:p14="http://schemas.microsoft.com/office/powerpoint/2010/main" val="272543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2" name="Title 1"/>
          <p:cNvSpPr>
            <a:spLocks noGrp="1"/>
          </p:cNvSpPr>
          <p:nvPr>
            <p:ph type="title"/>
          </p:nvPr>
        </p:nvSpPr>
        <p:spPr>
          <a:xfrm>
            <a:off x="945415" y="4974603"/>
            <a:ext cx="10363200" cy="1362076"/>
          </a:xfrm>
        </p:spPr>
        <p:txBody>
          <a:bodyPr anchor="t"/>
          <a:lstStyle>
            <a:lvl1pPr algn="l">
              <a:defRPr sz="5333" b="1" cap="all"/>
            </a:lvl1pPr>
          </a:lstStyle>
          <a:p>
            <a:r>
              <a:rPr lang="en-US"/>
              <a:t>Click to edit Master title style</a:t>
            </a:r>
            <a:endParaRPr lang="en-US" dirty="0"/>
          </a:p>
        </p:txBody>
      </p:sp>
      <p:sp>
        <p:nvSpPr>
          <p:cNvPr id="3" name="Text Placeholder 2"/>
          <p:cNvSpPr>
            <a:spLocks noGrp="1"/>
          </p:cNvSpPr>
          <p:nvPr>
            <p:ph type="body" idx="1"/>
          </p:nvPr>
        </p:nvSpPr>
        <p:spPr>
          <a:xfrm>
            <a:off x="963084" y="279401"/>
            <a:ext cx="10363200" cy="4695201"/>
          </a:xfrm>
        </p:spPr>
        <p:txBody>
          <a:bodyPr anchor="b"/>
          <a:lstStyle>
            <a:lvl1pPr marL="0" indent="0">
              <a:buNone/>
              <a:defRPr sz="2667">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F39D62-2DCE-4500-A409-DC9DF42F443A}"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4D372-7908-498D-B407-5CC4F5055F2E}" type="slidenum">
              <a:rPr lang="en-US" smtClean="0"/>
              <a:t>‹#›</a:t>
            </a:fld>
            <a:endParaRPr lang="en-US"/>
          </a:p>
        </p:txBody>
      </p:sp>
    </p:spTree>
    <p:extLst>
      <p:ext uri="{BB962C8B-B14F-4D97-AF65-F5344CB8AC3E}">
        <p14:creationId xmlns:p14="http://schemas.microsoft.com/office/powerpoint/2010/main" val="69945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508760"/>
            <a:ext cx="5994400" cy="4663440"/>
          </a:xfrm>
        </p:spPr>
        <p:txBody>
          <a:bodyPr>
            <a:normAutofit/>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08760"/>
            <a:ext cx="5994400" cy="4663440"/>
          </a:xfrm>
        </p:spPr>
        <p:txBody>
          <a:bodyPr>
            <a:normAutofit/>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F39D62-2DCE-4500-A409-DC9DF42F443A}"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4D372-7908-498D-B407-5CC4F5055F2E}" type="slidenum">
              <a:rPr lang="en-US" smtClean="0"/>
              <a:t>‹#›</a:t>
            </a:fld>
            <a:endParaRPr lang="en-US"/>
          </a:p>
        </p:txBody>
      </p:sp>
    </p:spTree>
    <p:extLst>
      <p:ext uri="{BB962C8B-B14F-4D97-AF65-F5344CB8AC3E}">
        <p14:creationId xmlns:p14="http://schemas.microsoft.com/office/powerpoint/2010/main" val="384774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121920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0" y="1535113"/>
            <a:ext cx="59965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0" y="2174875"/>
            <a:ext cx="5996517" cy="3951288"/>
          </a:xfrm>
        </p:spPr>
        <p:txBody>
          <a:bodyPr>
            <a:normAutofit/>
          </a:bodyPr>
          <a:lstStyle>
            <a:lvl1pPr>
              <a:defRPr sz="3200"/>
            </a:lvl1pPr>
            <a:lvl2pPr>
              <a:defRPr sz="3200"/>
            </a:lvl2pPr>
            <a:lvl3pPr>
              <a:defRPr sz="3200"/>
            </a:lvl3pPr>
            <a:lvl4pPr>
              <a:defRPr sz="3200"/>
            </a:lvl4pPr>
            <a:lvl5pPr>
              <a:defRPr sz="32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998632"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4875"/>
            <a:ext cx="5998632" cy="3951288"/>
          </a:xfrm>
        </p:spPr>
        <p:txBody>
          <a:bodyPr>
            <a:normAutofit/>
          </a:bodyPr>
          <a:lstStyle>
            <a:lvl1pPr>
              <a:defRPr sz="3200"/>
            </a:lvl1pPr>
            <a:lvl2pPr>
              <a:defRPr sz="3200"/>
            </a:lvl2pPr>
            <a:lvl3pPr>
              <a:defRPr sz="3200"/>
            </a:lvl3pPr>
            <a:lvl4pPr>
              <a:defRPr sz="3200"/>
            </a:lvl4pPr>
            <a:lvl5pPr>
              <a:defRPr sz="32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F39D62-2DCE-4500-A409-DC9DF42F443A}"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4D372-7908-498D-B407-5CC4F5055F2E}" type="slidenum">
              <a:rPr lang="en-US" smtClean="0"/>
              <a:t>‹#›</a:t>
            </a:fld>
            <a:endParaRPr lang="en-US"/>
          </a:p>
        </p:txBody>
      </p:sp>
    </p:spTree>
    <p:extLst>
      <p:ext uri="{BB962C8B-B14F-4D97-AF65-F5344CB8AC3E}">
        <p14:creationId xmlns:p14="http://schemas.microsoft.com/office/powerpoint/2010/main" val="65392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F39D62-2DCE-4500-A409-DC9DF42F443A}"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4D372-7908-498D-B407-5CC4F5055F2E}" type="slidenum">
              <a:rPr lang="en-US" smtClean="0"/>
              <a:t>‹#›</a:t>
            </a:fld>
            <a:endParaRPr lang="en-US"/>
          </a:p>
        </p:txBody>
      </p:sp>
    </p:spTree>
    <p:extLst>
      <p:ext uri="{BB962C8B-B14F-4D97-AF65-F5344CB8AC3E}">
        <p14:creationId xmlns:p14="http://schemas.microsoft.com/office/powerpoint/2010/main" val="15841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39D62-2DCE-4500-A409-DC9DF42F443A}"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4D372-7908-498D-B407-5CC4F5055F2E}" type="slidenum">
              <a:rPr lang="en-US" smtClean="0"/>
              <a:t>‹#›</a:t>
            </a:fld>
            <a:endParaRPr lang="en-US"/>
          </a:p>
        </p:txBody>
      </p:sp>
    </p:spTree>
    <p:extLst>
      <p:ext uri="{BB962C8B-B14F-4D97-AF65-F5344CB8AC3E}">
        <p14:creationId xmlns:p14="http://schemas.microsoft.com/office/powerpoint/2010/main" val="118064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273051"/>
            <a:ext cx="4620685" cy="1162051"/>
          </a:xfr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273052"/>
            <a:ext cx="7425267" cy="5853113"/>
          </a:xfrm>
        </p:spPr>
        <p:txBody>
          <a:bodyPr>
            <a:normAutofit/>
          </a:bodyPr>
          <a:lstStyle>
            <a:lvl1pPr>
              <a:defRPr sz="3200"/>
            </a:lvl1pPr>
            <a:lvl2pPr>
              <a:defRPr sz="3200"/>
            </a:lvl2pPr>
            <a:lvl3pPr>
              <a:defRPr sz="3200"/>
            </a:lvl3pPr>
            <a:lvl4pPr>
              <a:defRPr sz="3200"/>
            </a:lvl4pPr>
            <a:lvl5pPr>
              <a:defRPr sz="32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 y="1435102"/>
            <a:ext cx="4620685"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0F39D62-2DCE-4500-A409-DC9DF42F443A}"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4D372-7908-498D-B407-5CC4F5055F2E}" type="slidenum">
              <a:rPr lang="en-US" smtClean="0"/>
              <a:t>‹#›</a:t>
            </a:fld>
            <a:endParaRPr lang="en-US"/>
          </a:p>
        </p:txBody>
      </p:sp>
    </p:spTree>
    <p:extLst>
      <p:ext uri="{BB962C8B-B14F-4D97-AF65-F5344CB8AC3E}">
        <p14:creationId xmlns:p14="http://schemas.microsoft.com/office/powerpoint/2010/main" val="333820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121920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0" y="612775"/>
            <a:ext cx="121920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0" y="5367339"/>
            <a:ext cx="121920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0F39D62-2DCE-4500-A409-DC9DF42F443A}"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4D372-7908-498D-B407-5CC4F5055F2E}" type="slidenum">
              <a:rPr lang="en-US" smtClean="0"/>
              <a:t>‹#›</a:t>
            </a:fld>
            <a:endParaRPr lang="en-US"/>
          </a:p>
        </p:txBody>
      </p:sp>
    </p:spTree>
    <p:extLst>
      <p:ext uri="{BB962C8B-B14F-4D97-AF65-F5344CB8AC3E}">
        <p14:creationId xmlns:p14="http://schemas.microsoft.com/office/powerpoint/2010/main" val="423383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t="48290" b="10556"/>
          <a:stretch/>
        </p:blipFill>
        <p:spPr>
          <a:xfrm>
            <a:off x="-16770" y="0"/>
            <a:ext cx="12208769" cy="1600200"/>
          </a:xfrm>
          <a:prstGeom prst="rect">
            <a:avLst/>
          </a:prstGeom>
        </p:spPr>
      </p:pic>
      <p:sp>
        <p:nvSpPr>
          <p:cNvPr id="2" name="Title Placeholder 1"/>
          <p:cNvSpPr>
            <a:spLocks noGrp="1"/>
          </p:cNvSpPr>
          <p:nvPr>
            <p:ph type="title"/>
          </p:nvPr>
        </p:nvSpPr>
        <p:spPr>
          <a:xfrm>
            <a:off x="0" y="274639"/>
            <a:ext cx="12192000" cy="11430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3" name="Text Placeholder 2"/>
          <p:cNvSpPr>
            <a:spLocks noGrp="1"/>
          </p:cNvSpPr>
          <p:nvPr>
            <p:ph type="body" idx="1"/>
          </p:nvPr>
        </p:nvSpPr>
        <p:spPr>
          <a:xfrm>
            <a:off x="0" y="1600200"/>
            <a:ext cx="12192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0F39D62-2DCE-4500-A409-DC9DF42F443A}" type="datetimeFigureOut">
              <a:rPr lang="en-US" smtClean="0"/>
              <a:t>7/31/2024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AA4D372-7908-498D-B407-5CC4F5055F2E}" type="slidenum">
              <a:rPr lang="en-US" smtClean="0"/>
              <a:t>‹#›</a:t>
            </a:fld>
            <a:endParaRPr lang="en-US"/>
          </a:p>
        </p:txBody>
      </p:sp>
    </p:spTree>
    <p:extLst>
      <p:ext uri="{BB962C8B-B14F-4D97-AF65-F5344CB8AC3E}">
        <p14:creationId xmlns:p14="http://schemas.microsoft.com/office/powerpoint/2010/main" val="244995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ln>
            <a:noFill/>
          </a:ln>
          <a:solidFill>
            <a:srgbClr val="FFFF00"/>
          </a:solidFill>
          <a:latin typeface="+mj-lt"/>
          <a:ea typeface="+mj-ea"/>
          <a:cs typeface="+mj-cs"/>
        </a:defRPr>
      </a:lvl1pPr>
    </p:titleStyle>
    <p:bodyStyle>
      <a:lvl1pPr marL="457189" indent="-457189" algn="l" defTabSz="1219170" rtl="0" eaLnBrk="1" latinLnBrk="0" hangingPunct="1">
        <a:spcBef>
          <a:spcPct val="20000"/>
        </a:spcBef>
        <a:buClr>
          <a:srgbClr val="C00000"/>
        </a:buClr>
        <a:buFont typeface="Science" panose="020B0603050302020204" pitchFamily="34" charset="0"/>
        <a:buChar char="F"/>
        <a:defRPr sz="3200" kern="1200">
          <a:solidFill>
            <a:schemeClr val="tx1"/>
          </a:solidFill>
          <a:latin typeface="+mn-lt"/>
          <a:ea typeface="+mn-ea"/>
          <a:cs typeface="+mn-cs"/>
        </a:defRPr>
      </a:lvl1pPr>
      <a:lvl2pPr marL="990575" indent="-380990" algn="l" defTabSz="1219170" rtl="0" eaLnBrk="1" latinLnBrk="0" hangingPunct="1">
        <a:spcBef>
          <a:spcPct val="20000"/>
        </a:spcBef>
        <a:buClr>
          <a:srgbClr val="0070C0"/>
        </a:buClr>
        <a:buFont typeface="Science" panose="020B0603050302020204" pitchFamily="34" charset="0"/>
        <a:buChar char="!"/>
        <a:defRPr sz="3200" kern="1200">
          <a:solidFill>
            <a:schemeClr val="tx1"/>
          </a:solidFill>
          <a:latin typeface="+mn-lt"/>
          <a:ea typeface="+mn-ea"/>
          <a:cs typeface="+mn-cs"/>
        </a:defRPr>
      </a:lvl2pPr>
      <a:lvl3pPr marL="1523962" indent="-304792" algn="l" defTabSz="1219170" rtl="0" eaLnBrk="1" latinLnBrk="0" hangingPunct="1">
        <a:spcBef>
          <a:spcPct val="20000"/>
        </a:spcBef>
        <a:buClr>
          <a:srgbClr val="FFC000"/>
        </a:buClr>
        <a:buFont typeface="Science" panose="020B06030503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DingTrek" panose="020B0603050302020204" pitchFamily="34" charset="2"/>
        <a:buChar char=""/>
        <a:defRPr sz="3200" kern="1200">
          <a:solidFill>
            <a:schemeClr val="tx1"/>
          </a:solidFill>
          <a:latin typeface="+mn-lt"/>
          <a:ea typeface="+mn-ea"/>
          <a:cs typeface="+mn-cs"/>
        </a:defRPr>
      </a:lvl4pPr>
      <a:lvl5pPr marL="2743131" indent="-304792" algn="l" defTabSz="1219170" rtl="0" eaLnBrk="1" latinLnBrk="0" hangingPunct="1">
        <a:spcBef>
          <a:spcPct val="20000"/>
        </a:spcBef>
        <a:buClr>
          <a:srgbClr val="00B050"/>
        </a:buClr>
        <a:buFont typeface="DingTrek" panose="020B0603050302020204" pitchFamily="34" charset="2"/>
        <a:buChar char=""/>
        <a:defRPr sz="32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C000"/>
                </a:solidFill>
              </a:rPr>
              <a:t>M</a:t>
            </a:r>
            <a:r>
              <a:rPr lang="en-US" dirty="0">
                <a:solidFill>
                  <a:srgbClr val="FF0000"/>
                </a:solidFill>
              </a:rPr>
              <a:t>A</a:t>
            </a:r>
            <a:r>
              <a:rPr lang="en-US" dirty="0">
                <a:solidFill>
                  <a:srgbClr val="00B050"/>
                </a:solidFill>
              </a:rPr>
              <a:t>G</a:t>
            </a:r>
            <a:r>
              <a:rPr lang="en-US" dirty="0">
                <a:solidFill>
                  <a:srgbClr val="0070C0"/>
                </a:solidFill>
              </a:rPr>
              <a:t>N</a:t>
            </a:r>
            <a:r>
              <a:rPr lang="en-US" dirty="0">
                <a:solidFill>
                  <a:srgbClr val="C00000"/>
                </a:solidFill>
              </a:rPr>
              <a:t>E</a:t>
            </a:r>
            <a:r>
              <a:rPr lang="en-US" dirty="0">
                <a:solidFill>
                  <a:srgbClr val="00B0F0"/>
                </a:solidFill>
              </a:rPr>
              <a:t>T</a:t>
            </a:r>
            <a:r>
              <a:rPr lang="en-US" dirty="0"/>
              <a:t>I</a:t>
            </a:r>
            <a:r>
              <a:rPr lang="en-US" dirty="0">
                <a:solidFill>
                  <a:srgbClr val="FF0000"/>
                </a:solidFill>
              </a:rPr>
              <a:t>S</a:t>
            </a:r>
            <a:r>
              <a:rPr lang="en-US" dirty="0"/>
              <a:t>M</a:t>
            </a:r>
          </a:p>
        </p:txBody>
      </p:sp>
      <p:sp>
        <p:nvSpPr>
          <p:cNvPr id="3" name="Subtitle 2"/>
          <p:cNvSpPr>
            <a:spLocks noGrp="1"/>
          </p:cNvSpPr>
          <p:nvPr>
            <p:ph type="subTitle" idx="1"/>
          </p:nvPr>
        </p:nvSpPr>
        <p:spPr/>
        <p:txBody>
          <a:bodyPr/>
          <a:lstStyle/>
          <a:p>
            <a:r>
              <a:rPr lang="en-US" dirty="0">
                <a:solidFill>
                  <a:schemeClr val="bg1"/>
                </a:solidFill>
              </a:rPr>
              <a:t>Physics Unit 9</a:t>
            </a:r>
          </a:p>
        </p:txBody>
      </p:sp>
    </p:spTree>
    <p:extLst>
      <p:ext uri="{BB962C8B-B14F-4D97-AF65-F5344CB8AC3E}">
        <p14:creationId xmlns:p14="http://schemas.microsoft.com/office/powerpoint/2010/main" val="1267762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92D050"/>
                </a:solidFill>
              </a:rPr>
              <a:t>9</a:t>
            </a:r>
            <a:r>
              <a:rPr lang="en-US" sz="5400" dirty="0">
                <a:solidFill>
                  <a:srgbClr val="00B0F0"/>
                </a:solidFill>
              </a:rPr>
              <a:t>-0</a:t>
            </a:r>
            <a:r>
              <a:rPr lang="en-US" sz="5400" dirty="0"/>
              <a:t>1</a:t>
            </a:r>
            <a:r>
              <a:rPr lang="en-US" dirty="0">
                <a:solidFill>
                  <a:srgbClr val="00B050"/>
                </a:solidFill>
              </a:rPr>
              <a:t> </a:t>
            </a:r>
            <a:r>
              <a:rPr lang="en-US" dirty="0">
                <a:solidFill>
                  <a:srgbClr val="7030A0"/>
                </a:solidFill>
              </a:rPr>
              <a:t>H</a:t>
            </a:r>
            <a:r>
              <a:rPr lang="en-US" dirty="0">
                <a:solidFill>
                  <a:srgbClr val="FF0000"/>
                </a:solidFill>
              </a:rPr>
              <a:t>o</a:t>
            </a:r>
            <a:r>
              <a:rPr lang="en-US" dirty="0"/>
              <a:t>m</a:t>
            </a:r>
            <a:r>
              <a:rPr lang="en-US" dirty="0">
                <a:solidFill>
                  <a:srgbClr val="FF0000"/>
                </a:solidFill>
              </a:rPr>
              <a:t>e</a:t>
            </a:r>
            <a:r>
              <a:rPr lang="en-US" dirty="0">
                <a:solidFill>
                  <a:srgbClr val="00B050"/>
                </a:solidFill>
              </a:rPr>
              <a:t>w</a:t>
            </a:r>
            <a:r>
              <a:rPr lang="en-US" dirty="0">
                <a:solidFill>
                  <a:srgbClr val="FF0000"/>
                </a:solidFill>
              </a:rPr>
              <a:t>o</a:t>
            </a:r>
            <a:r>
              <a:rPr lang="en-US" dirty="0"/>
              <a:t>r</a:t>
            </a:r>
            <a:r>
              <a:rPr lang="en-US" dirty="0">
                <a:solidFill>
                  <a:srgbClr val="7030A0"/>
                </a:solidFill>
              </a:rPr>
              <a:t>k</a:t>
            </a:r>
          </a:p>
        </p:txBody>
      </p:sp>
      <p:sp>
        <p:nvSpPr>
          <p:cNvPr id="3" name="Content Placeholder 2"/>
          <p:cNvSpPr>
            <a:spLocks noGrp="1"/>
          </p:cNvSpPr>
          <p:nvPr>
            <p:ph sz="half" idx="1"/>
          </p:nvPr>
        </p:nvSpPr>
        <p:spPr>
          <a:xfrm>
            <a:off x="-1" y="1508760"/>
            <a:ext cx="3834063" cy="5349240"/>
          </a:xfrm>
        </p:spPr>
        <p:txBody>
          <a:bodyPr>
            <a:normAutofit fontScale="77500" lnSpcReduction="20000"/>
          </a:bodyPr>
          <a:lstStyle/>
          <a:p>
            <a:r>
              <a:rPr lang="en-US" dirty="0"/>
              <a:t>This homework is attractive.</a:t>
            </a:r>
          </a:p>
          <a:p>
            <a:endParaRPr lang="en-US" dirty="0"/>
          </a:p>
          <a:p>
            <a:r>
              <a:rPr lang="en-US" dirty="0"/>
              <a:t>Read </a:t>
            </a:r>
          </a:p>
          <a:p>
            <a:pPr lvl="1"/>
            <a:r>
              <a:rPr lang="en-US" dirty="0"/>
              <a:t>OpenStax College Physics 2e 22.3-22.5</a:t>
            </a:r>
          </a:p>
          <a:p>
            <a:pPr lvl="1"/>
            <a:r>
              <a:rPr lang="en-US" dirty="0"/>
              <a:t>OR</a:t>
            </a:r>
          </a:p>
          <a:p>
            <a:pPr lvl="1"/>
            <a:r>
              <a:rPr lang="en-US" dirty="0"/>
              <a:t>OpenStax High School Physics 20.1</a:t>
            </a:r>
          </a:p>
          <a:p>
            <a:endParaRPr lang="en-US" dirty="0"/>
          </a:p>
          <a:p>
            <a:r>
              <a:rPr lang="en-US" dirty="0"/>
              <a:t>This is an interesting picture caused by magnetism.</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10624" y="2323147"/>
            <a:ext cx="8181376" cy="4141821"/>
          </a:xfrm>
        </p:spPr>
      </p:pic>
    </p:spTree>
    <p:extLst>
      <p:ext uri="{BB962C8B-B14F-4D97-AF65-F5344CB8AC3E}">
        <p14:creationId xmlns:p14="http://schemas.microsoft.com/office/powerpoint/2010/main" val="188832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FCF-FD8D-4448-9936-B45829D0E0BF}"/>
              </a:ext>
            </a:extLst>
          </p:cNvPr>
          <p:cNvSpPr>
            <a:spLocks noGrp="1"/>
          </p:cNvSpPr>
          <p:nvPr>
            <p:ph type="title"/>
          </p:nvPr>
        </p:nvSpPr>
        <p:spPr/>
        <p:txBody>
          <a:bodyPr>
            <a:normAutofit fontScale="90000"/>
          </a:bodyPr>
          <a:lstStyle/>
          <a:p>
            <a:r>
              <a:rPr lang="en-US" dirty="0">
                <a:solidFill>
                  <a:srgbClr val="92D050"/>
                </a:solidFill>
              </a:rPr>
              <a:t>9</a:t>
            </a:r>
            <a:r>
              <a:rPr lang="en-US" dirty="0">
                <a:solidFill>
                  <a:srgbClr val="00B0F0"/>
                </a:solidFill>
              </a:rPr>
              <a:t>-02</a:t>
            </a:r>
            <a:r>
              <a:rPr lang="en-US" dirty="0"/>
              <a:t> M</a:t>
            </a:r>
            <a:r>
              <a:rPr lang="en-US" dirty="0">
                <a:solidFill>
                  <a:srgbClr val="C00000"/>
                </a:solidFill>
              </a:rPr>
              <a:t>a</a:t>
            </a:r>
            <a:r>
              <a:rPr lang="en-US" dirty="0">
                <a:solidFill>
                  <a:srgbClr val="7030A0"/>
                </a:solidFill>
              </a:rPr>
              <a:t>g</a:t>
            </a:r>
            <a:r>
              <a:rPr lang="en-US" dirty="0"/>
              <a:t>n</a:t>
            </a:r>
            <a:r>
              <a:rPr lang="en-US" dirty="0">
                <a:solidFill>
                  <a:srgbClr val="C00000"/>
                </a:solidFill>
              </a:rPr>
              <a:t>e</a:t>
            </a:r>
            <a:r>
              <a:rPr lang="en-US" dirty="0">
                <a:solidFill>
                  <a:srgbClr val="92D050"/>
                </a:solidFill>
              </a:rPr>
              <a:t>t</a:t>
            </a:r>
            <a:r>
              <a:rPr lang="en-US" dirty="0">
                <a:solidFill>
                  <a:srgbClr val="00B0F0"/>
                </a:solidFill>
              </a:rPr>
              <a:t>i</a:t>
            </a:r>
            <a:r>
              <a:rPr lang="en-US" dirty="0">
                <a:solidFill>
                  <a:srgbClr val="FFC000"/>
                </a:solidFill>
              </a:rPr>
              <a:t>c</a:t>
            </a:r>
            <a:r>
              <a:rPr lang="en-US" dirty="0"/>
              <a:t> F</a:t>
            </a:r>
            <a:r>
              <a:rPr lang="en-US" dirty="0">
                <a:solidFill>
                  <a:srgbClr val="92D050"/>
                </a:solidFill>
              </a:rPr>
              <a:t>o</a:t>
            </a:r>
            <a:r>
              <a:rPr lang="en-US" dirty="0"/>
              <a:t>r</a:t>
            </a:r>
            <a:r>
              <a:rPr lang="en-US" dirty="0">
                <a:solidFill>
                  <a:srgbClr val="FFC000"/>
                </a:solidFill>
              </a:rPr>
              <a:t>c</a:t>
            </a:r>
            <a:r>
              <a:rPr lang="en-US" dirty="0">
                <a:solidFill>
                  <a:srgbClr val="C00000"/>
                </a:solidFill>
              </a:rPr>
              <a:t>e</a:t>
            </a:r>
            <a:r>
              <a:rPr lang="en-US" dirty="0"/>
              <a:t> </a:t>
            </a:r>
            <a:r>
              <a:rPr lang="en-US" dirty="0">
                <a:solidFill>
                  <a:srgbClr val="92D050"/>
                </a:solidFill>
              </a:rPr>
              <a:t>o</a:t>
            </a:r>
            <a:r>
              <a:rPr lang="en-US" dirty="0"/>
              <a:t>n </a:t>
            </a:r>
            <a:r>
              <a:rPr lang="en-US" dirty="0">
                <a:solidFill>
                  <a:srgbClr val="C00000"/>
                </a:solidFill>
              </a:rPr>
              <a:t>a</a:t>
            </a:r>
            <a:r>
              <a:rPr lang="en-US" dirty="0"/>
              <a:t> M</a:t>
            </a:r>
            <a:r>
              <a:rPr lang="en-US" dirty="0">
                <a:solidFill>
                  <a:srgbClr val="92D050"/>
                </a:solidFill>
              </a:rPr>
              <a:t>o</a:t>
            </a:r>
            <a:r>
              <a:rPr lang="en-US" dirty="0"/>
              <a:t>v</a:t>
            </a:r>
            <a:r>
              <a:rPr lang="en-US" dirty="0">
                <a:solidFill>
                  <a:srgbClr val="00B0F0"/>
                </a:solidFill>
              </a:rPr>
              <a:t>i</a:t>
            </a:r>
            <a:r>
              <a:rPr lang="en-US" dirty="0"/>
              <a:t>n</a:t>
            </a:r>
            <a:r>
              <a:rPr lang="en-US" dirty="0">
                <a:solidFill>
                  <a:srgbClr val="7030A0"/>
                </a:solidFill>
              </a:rPr>
              <a:t>g</a:t>
            </a:r>
            <a:r>
              <a:rPr lang="en-US" dirty="0"/>
              <a:t> </a:t>
            </a:r>
            <a:r>
              <a:rPr lang="en-US" dirty="0">
                <a:solidFill>
                  <a:srgbClr val="FFC000"/>
                </a:solidFill>
              </a:rPr>
              <a:t>C</a:t>
            </a:r>
            <a:r>
              <a:rPr lang="en-US" dirty="0"/>
              <a:t>h</a:t>
            </a:r>
            <a:r>
              <a:rPr lang="en-US" dirty="0">
                <a:solidFill>
                  <a:srgbClr val="C00000"/>
                </a:solidFill>
              </a:rPr>
              <a:t>a</a:t>
            </a:r>
            <a:r>
              <a:rPr lang="en-US" dirty="0"/>
              <a:t>rg</a:t>
            </a:r>
            <a:r>
              <a:rPr lang="en-US" dirty="0">
                <a:solidFill>
                  <a:srgbClr val="C00000"/>
                </a:solidFill>
              </a:rPr>
              <a:t>e</a:t>
            </a:r>
            <a:endParaRPr lang="en-US" dirty="0"/>
          </a:p>
        </p:txBody>
      </p:sp>
      <p:sp>
        <p:nvSpPr>
          <p:cNvPr id="3" name="Text Placeholder 2">
            <a:extLst>
              <a:ext uri="{FF2B5EF4-FFF2-40B4-BE49-F238E27FC236}">
                <a16:creationId xmlns:a16="http://schemas.microsoft.com/office/drawing/2014/main" id="{C0E728F9-26F3-4D5C-9009-AAE7CC34AD37}"/>
              </a:ext>
            </a:extLst>
          </p:cNvPr>
          <p:cNvSpPr>
            <a:spLocks noGrp="1"/>
          </p:cNvSpPr>
          <p:nvPr>
            <p:ph type="body" idx="1"/>
          </p:nvPr>
        </p:nvSpPr>
        <p:spPr/>
        <p:txBody>
          <a:bodyPr>
            <a:normAutofit/>
          </a:bodyPr>
          <a:lstStyle/>
          <a:p>
            <a:r>
              <a:rPr lang="en-US" dirty="0"/>
              <a:t>In this lesson you will…</a:t>
            </a:r>
          </a:p>
          <a:p>
            <a:pPr marL="457200" indent="-457200">
              <a:buFont typeface="Arial" panose="020B0604020202020204" pitchFamily="34" charset="0"/>
              <a:buChar char="•"/>
            </a:pPr>
            <a:r>
              <a:rPr lang="en-US" dirty="0"/>
              <a:t>Evaluate the force on a charge moving through a magnetic field.</a:t>
            </a:r>
          </a:p>
          <a:p>
            <a:pPr marL="457200" indent="-457200">
              <a:buFont typeface="Arial" panose="020B0604020202020204" pitchFamily="34" charset="0"/>
              <a:buChar char="•"/>
            </a:pPr>
            <a:r>
              <a:rPr lang="en-US" dirty="0"/>
              <a:t>Use the right-hand rule to find the direction on that force.</a:t>
            </a:r>
          </a:p>
          <a:p>
            <a:pPr marL="457200" indent="-457200">
              <a:buFont typeface="Arial" panose="020B0604020202020204" pitchFamily="34" charset="0"/>
              <a:buChar char="•"/>
            </a:pPr>
            <a:r>
              <a:rPr lang="en-US" dirty="0"/>
              <a:t>Describe the path of a charged particle moving perpendicular to a magnetic field.</a:t>
            </a:r>
          </a:p>
        </p:txBody>
      </p:sp>
    </p:spTree>
    <p:extLst>
      <p:ext uri="{BB962C8B-B14F-4D97-AF65-F5344CB8AC3E}">
        <p14:creationId xmlns:p14="http://schemas.microsoft.com/office/powerpoint/2010/main" val="180408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92D050"/>
                </a:solidFill>
              </a:rPr>
              <a:t>9</a:t>
            </a:r>
            <a:r>
              <a:rPr lang="en-US" dirty="0">
                <a:solidFill>
                  <a:srgbClr val="00B0F0"/>
                </a:solidFill>
              </a:rPr>
              <a:t>-02</a:t>
            </a:r>
            <a:r>
              <a:rPr lang="en-US" dirty="0"/>
              <a:t> M</a:t>
            </a:r>
            <a:r>
              <a:rPr lang="en-US" dirty="0">
                <a:solidFill>
                  <a:srgbClr val="C00000"/>
                </a:solidFill>
              </a:rPr>
              <a:t>a</a:t>
            </a:r>
            <a:r>
              <a:rPr lang="en-US" dirty="0">
                <a:solidFill>
                  <a:srgbClr val="7030A0"/>
                </a:solidFill>
              </a:rPr>
              <a:t>g</a:t>
            </a:r>
            <a:r>
              <a:rPr lang="en-US" dirty="0"/>
              <a:t>n</a:t>
            </a:r>
            <a:r>
              <a:rPr lang="en-US" dirty="0">
                <a:solidFill>
                  <a:srgbClr val="C00000"/>
                </a:solidFill>
              </a:rPr>
              <a:t>e</a:t>
            </a:r>
            <a:r>
              <a:rPr lang="en-US" dirty="0">
                <a:solidFill>
                  <a:srgbClr val="92D050"/>
                </a:solidFill>
              </a:rPr>
              <a:t>t</a:t>
            </a:r>
            <a:r>
              <a:rPr lang="en-US" dirty="0">
                <a:solidFill>
                  <a:srgbClr val="00B0F0"/>
                </a:solidFill>
              </a:rPr>
              <a:t>i</a:t>
            </a:r>
            <a:r>
              <a:rPr lang="en-US" dirty="0">
                <a:solidFill>
                  <a:srgbClr val="FFC000"/>
                </a:solidFill>
              </a:rPr>
              <a:t>c</a:t>
            </a:r>
            <a:r>
              <a:rPr lang="en-US" dirty="0"/>
              <a:t> F</a:t>
            </a:r>
            <a:r>
              <a:rPr lang="en-US" dirty="0">
                <a:solidFill>
                  <a:srgbClr val="92D050"/>
                </a:solidFill>
              </a:rPr>
              <a:t>o</a:t>
            </a:r>
            <a:r>
              <a:rPr lang="en-US" dirty="0"/>
              <a:t>r</a:t>
            </a:r>
            <a:r>
              <a:rPr lang="en-US" dirty="0">
                <a:solidFill>
                  <a:srgbClr val="FFC000"/>
                </a:solidFill>
              </a:rPr>
              <a:t>c</a:t>
            </a:r>
            <a:r>
              <a:rPr lang="en-US" dirty="0">
                <a:solidFill>
                  <a:srgbClr val="C00000"/>
                </a:solidFill>
              </a:rPr>
              <a:t>e</a:t>
            </a:r>
            <a:r>
              <a:rPr lang="en-US" dirty="0"/>
              <a:t> </a:t>
            </a:r>
            <a:r>
              <a:rPr lang="en-US" dirty="0">
                <a:solidFill>
                  <a:srgbClr val="92D050"/>
                </a:solidFill>
              </a:rPr>
              <a:t>o</a:t>
            </a:r>
            <a:r>
              <a:rPr lang="en-US" dirty="0"/>
              <a:t>n </a:t>
            </a:r>
            <a:r>
              <a:rPr lang="en-US" dirty="0">
                <a:solidFill>
                  <a:srgbClr val="C00000"/>
                </a:solidFill>
              </a:rPr>
              <a:t>a</a:t>
            </a:r>
            <a:r>
              <a:rPr lang="en-US" dirty="0"/>
              <a:t> M</a:t>
            </a:r>
            <a:r>
              <a:rPr lang="en-US" dirty="0">
                <a:solidFill>
                  <a:srgbClr val="92D050"/>
                </a:solidFill>
              </a:rPr>
              <a:t>o</a:t>
            </a:r>
            <a:r>
              <a:rPr lang="en-US" dirty="0"/>
              <a:t>v</a:t>
            </a:r>
            <a:r>
              <a:rPr lang="en-US" dirty="0">
                <a:solidFill>
                  <a:srgbClr val="00B0F0"/>
                </a:solidFill>
              </a:rPr>
              <a:t>i</a:t>
            </a:r>
            <a:r>
              <a:rPr lang="en-US" dirty="0"/>
              <a:t>n</a:t>
            </a:r>
            <a:r>
              <a:rPr lang="en-US" dirty="0">
                <a:solidFill>
                  <a:srgbClr val="7030A0"/>
                </a:solidFill>
              </a:rPr>
              <a:t>g</a:t>
            </a:r>
            <a:r>
              <a:rPr lang="en-US" dirty="0"/>
              <a:t> </a:t>
            </a:r>
            <a:r>
              <a:rPr lang="en-US" dirty="0">
                <a:solidFill>
                  <a:srgbClr val="FFC000"/>
                </a:solidFill>
              </a:rPr>
              <a:t>C</a:t>
            </a:r>
            <a:r>
              <a:rPr lang="en-US" dirty="0"/>
              <a:t>h</a:t>
            </a:r>
            <a:r>
              <a:rPr lang="en-US" dirty="0">
                <a:solidFill>
                  <a:srgbClr val="C00000"/>
                </a:solidFill>
              </a:rPr>
              <a:t>a</a:t>
            </a:r>
            <a:r>
              <a:rPr lang="en-US" dirty="0"/>
              <a:t>rg</a:t>
            </a:r>
            <a:r>
              <a:rPr lang="en-US" dirty="0">
                <a:solidFill>
                  <a:srgbClr val="C00000"/>
                </a:solidFill>
              </a:rPr>
              <a:t>e</a:t>
            </a:r>
            <a:endParaRPr lang="en-US" dirty="0"/>
          </a:p>
        </p:txBody>
      </p:sp>
      <p:sp>
        <p:nvSpPr>
          <p:cNvPr id="2" name="Content Placeholder 1"/>
          <p:cNvSpPr>
            <a:spLocks noGrp="1"/>
          </p:cNvSpPr>
          <p:nvPr>
            <p:ph sz="half" idx="1"/>
          </p:nvPr>
        </p:nvSpPr>
        <p:spPr/>
        <p:txBody>
          <a:bodyPr>
            <a:normAutofit fontScale="85000" lnSpcReduction="10000"/>
          </a:bodyPr>
          <a:lstStyle/>
          <a:p>
            <a:r>
              <a:rPr lang="en-US" dirty="0"/>
              <a:t>Since currents (moving charges) make B-fields, then other B-fields apply a force to moving charges.</a:t>
            </a:r>
          </a:p>
          <a:p>
            <a:endParaRPr lang="en-US" dirty="0"/>
          </a:p>
          <a:p>
            <a:r>
              <a:rPr lang="en-US" dirty="0"/>
              <a:t>For a moving charge to experience a force</a:t>
            </a:r>
          </a:p>
          <a:p>
            <a:pPr lvl="1"/>
            <a:r>
              <a:rPr lang="en-US" dirty="0"/>
              <a:t>Charge must be moving</a:t>
            </a:r>
          </a:p>
          <a:p>
            <a:pPr lvl="1"/>
            <a:r>
              <a:rPr lang="en-US" dirty="0"/>
              <a:t>The velocity vector of the charge must have a component perpendicular to the B-field</a:t>
            </a:r>
          </a:p>
          <a:p>
            <a:pPr lvl="1"/>
            <a:endParaRPr lang="en-US" dirty="0"/>
          </a:p>
          <a:p>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fontScale="85000" lnSpcReduction="10000"/>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𝐹</m:t>
                        </m:r>
                      </m:e>
                    </m:acc>
                    <m:r>
                      <a:rPr lang="en-US" b="0" i="1" smtClean="0">
                        <a:latin typeface="Cambria Math"/>
                      </a:rPr>
                      <m:t>=</m:t>
                    </m:r>
                    <m:r>
                      <a:rPr lang="en-US" b="0" i="1" smtClean="0">
                        <a:latin typeface="Cambria Math"/>
                      </a:rPr>
                      <m:t>𝑞</m:t>
                    </m:r>
                    <m:acc>
                      <m:accPr>
                        <m:chr m:val="⃗"/>
                        <m:ctrlPr>
                          <a:rPr lang="en-US" b="0" i="1" smtClean="0">
                            <a:latin typeface="Cambria Math" panose="02040503050406030204" pitchFamily="18" charset="0"/>
                          </a:rPr>
                        </m:ctrlPr>
                      </m:accPr>
                      <m:e>
                        <m:r>
                          <a:rPr lang="en-US" b="0" i="1" smtClean="0">
                            <a:latin typeface="Cambria Math"/>
                          </a:rPr>
                          <m:t>𝑣</m:t>
                        </m:r>
                      </m:e>
                    </m:acc>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𝐵</m:t>
                        </m:r>
                      </m:e>
                    </m:acc>
                  </m:oMath>
                </a14:m>
                <a:endParaRPr lang="en-US" b="0" dirty="0"/>
              </a:p>
              <a:p>
                <a:endParaRPr lang="en-US"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𝐹</m:t>
                        </m:r>
                      </m:e>
                    </m:acc>
                    <m:r>
                      <a:rPr lang="en-US" b="0" i="1" smtClean="0">
                        <a:latin typeface="Cambria Math"/>
                      </a:rPr>
                      <m:t>=</m:t>
                    </m:r>
                    <m:r>
                      <a:rPr lang="en-US" b="0" i="1" smtClean="0">
                        <a:latin typeface="Cambria Math"/>
                      </a:rPr>
                      <m:t>𝑞𝑣𝐵</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oMath>
                </a14:m>
                <a:endParaRPr lang="en-US" b="0" dirty="0"/>
              </a:p>
              <a:p>
                <a:pPr lvl="1"/>
                <a:r>
                  <a:rPr lang="en-US" dirty="0"/>
                  <a:t>Where</a:t>
                </a:r>
              </a:p>
              <a:p>
                <a:pPr lvl="1"/>
                <a:r>
                  <a:rPr lang="en-US" i="1" dirty="0"/>
                  <a:t>F </a:t>
                </a:r>
                <a:r>
                  <a:rPr lang="en-US" dirty="0"/>
                  <a:t>= force</a:t>
                </a:r>
              </a:p>
              <a:p>
                <a:pPr lvl="1"/>
                <a:r>
                  <a:rPr lang="en-US" i="1" dirty="0"/>
                  <a:t>q</a:t>
                </a:r>
                <a:r>
                  <a:rPr lang="en-US" dirty="0"/>
                  <a:t> = charge</a:t>
                </a:r>
              </a:p>
              <a:p>
                <a:pPr lvl="1"/>
                <a:r>
                  <a:rPr lang="en-US" i="1" dirty="0"/>
                  <a:t>v</a:t>
                </a:r>
                <a:r>
                  <a:rPr lang="en-US" dirty="0"/>
                  <a:t> = speed of charge</a:t>
                </a:r>
              </a:p>
              <a:p>
                <a:pPr lvl="1"/>
                <a:r>
                  <a:rPr lang="en-US" i="1" dirty="0"/>
                  <a:t>B</a:t>
                </a:r>
                <a:r>
                  <a:rPr lang="en-US" dirty="0"/>
                  <a:t> = magnetic field</a:t>
                </a:r>
                <a:endParaRPr lang="en-US" i="1" baseline="-25000" dirty="0"/>
              </a:p>
              <a:p>
                <a:pPr lvl="1"/>
                <a14:m>
                  <m:oMath xmlns:m="http://schemas.openxmlformats.org/officeDocument/2006/math">
                    <m:r>
                      <a:rPr lang="en-US" b="0" i="1" smtClean="0">
                        <a:latin typeface="Cambria Math"/>
                      </a:rPr>
                      <m:t>𝜃</m:t>
                    </m:r>
                  </m:oMath>
                </a14:m>
                <a:r>
                  <a:rPr lang="en-US" dirty="0"/>
                  <a:t> = angle between v and B</a:t>
                </a:r>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791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8331200" cy="4525963"/>
          </a:xfrm>
        </p:spPr>
        <p:txBody>
          <a:bodyPr>
            <a:normAutofit fontScale="92500" lnSpcReduction="10000"/>
          </a:bodyPr>
          <a:lstStyle/>
          <a:p>
            <a:r>
              <a:rPr lang="en-US" dirty="0"/>
              <a:t>Direction of force on positive moving charge</a:t>
            </a:r>
          </a:p>
          <a:p>
            <a:pPr lvl="1"/>
            <a:r>
              <a:rPr lang="en-US" dirty="0"/>
              <a:t>Right Hand Rule</a:t>
            </a:r>
          </a:p>
          <a:p>
            <a:pPr lvl="2"/>
            <a:r>
              <a:rPr lang="en-US" dirty="0"/>
              <a:t>Fingers point in direction of B-field</a:t>
            </a:r>
          </a:p>
          <a:p>
            <a:pPr lvl="2"/>
            <a:r>
              <a:rPr lang="en-US" dirty="0"/>
              <a:t>Thumb in direction of </a:t>
            </a:r>
            <a:r>
              <a:rPr lang="en-US" i="1" dirty="0"/>
              <a:t>v</a:t>
            </a:r>
          </a:p>
          <a:p>
            <a:pPr lvl="2"/>
            <a:r>
              <a:rPr lang="en-US" dirty="0"/>
              <a:t>Palm faces direction of </a:t>
            </a:r>
            <a:r>
              <a:rPr lang="en-US" i="1" dirty="0"/>
              <a:t>F</a:t>
            </a:r>
            <a:r>
              <a:rPr lang="en-US" dirty="0"/>
              <a:t> on positive charge</a:t>
            </a:r>
          </a:p>
          <a:p>
            <a:pPr lvl="2"/>
            <a:endParaRPr lang="en-US" dirty="0"/>
          </a:p>
          <a:p>
            <a:r>
              <a:rPr lang="en-US" dirty="0"/>
              <a:t>Force will be zero if </a:t>
            </a:r>
            <a:r>
              <a:rPr lang="en-US" i="1" dirty="0"/>
              <a:t>v</a:t>
            </a:r>
            <a:r>
              <a:rPr lang="en-US" dirty="0"/>
              <a:t> and </a:t>
            </a:r>
            <a:r>
              <a:rPr lang="en-US" i="1" dirty="0"/>
              <a:t>B</a:t>
            </a:r>
            <a:r>
              <a:rPr lang="en-US" dirty="0"/>
              <a:t> are parallel, so a moving charge will be unaffected</a:t>
            </a:r>
          </a:p>
        </p:txBody>
      </p:sp>
      <p:sp>
        <p:nvSpPr>
          <p:cNvPr id="3" name="Title 2"/>
          <p:cNvSpPr>
            <a:spLocks noGrp="1"/>
          </p:cNvSpPr>
          <p:nvPr>
            <p:ph type="title"/>
          </p:nvPr>
        </p:nvSpPr>
        <p:spPr/>
        <p:txBody>
          <a:bodyPr>
            <a:noAutofit/>
          </a:bodyPr>
          <a:lstStyle/>
          <a:p>
            <a:r>
              <a:rPr lang="en-US" dirty="0">
                <a:solidFill>
                  <a:srgbClr val="92D050"/>
                </a:solidFill>
              </a:rPr>
              <a:t>9</a:t>
            </a:r>
            <a:r>
              <a:rPr lang="en-US" dirty="0">
                <a:solidFill>
                  <a:srgbClr val="00B0F0"/>
                </a:solidFill>
              </a:rPr>
              <a:t>-02</a:t>
            </a:r>
            <a:r>
              <a:rPr lang="en-US" dirty="0"/>
              <a:t> M</a:t>
            </a:r>
            <a:r>
              <a:rPr lang="en-US" dirty="0">
                <a:solidFill>
                  <a:srgbClr val="C00000"/>
                </a:solidFill>
              </a:rPr>
              <a:t>a</a:t>
            </a:r>
            <a:r>
              <a:rPr lang="en-US" dirty="0">
                <a:solidFill>
                  <a:srgbClr val="7030A0"/>
                </a:solidFill>
              </a:rPr>
              <a:t>g</a:t>
            </a:r>
            <a:r>
              <a:rPr lang="en-US" dirty="0"/>
              <a:t>n</a:t>
            </a:r>
            <a:r>
              <a:rPr lang="en-US" dirty="0">
                <a:solidFill>
                  <a:srgbClr val="C00000"/>
                </a:solidFill>
              </a:rPr>
              <a:t>e</a:t>
            </a:r>
            <a:r>
              <a:rPr lang="en-US" dirty="0">
                <a:solidFill>
                  <a:srgbClr val="92D050"/>
                </a:solidFill>
              </a:rPr>
              <a:t>t</a:t>
            </a:r>
            <a:r>
              <a:rPr lang="en-US" dirty="0">
                <a:solidFill>
                  <a:srgbClr val="00B0F0"/>
                </a:solidFill>
              </a:rPr>
              <a:t>i</a:t>
            </a:r>
            <a:r>
              <a:rPr lang="en-US" dirty="0">
                <a:solidFill>
                  <a:srgbClr val="FFC000"/>
                </a:solidFill>
              </a:rPr>
              <a:t>c</a:t>
            </a:r>
            <a:r>
              <a:rPr lang="en-US" dirty="0"/>
              <a:t> F</a:t>
            </a:r>
            <a:r>
              <a:rPr lang="en-US" dirty="0">
                <a:solidFill>
                  <a:srgbClr val="92D050"/>
                </a:solidFill>
              </a:rPr>
              <a:t>o</a:t>
            </a:r>
            <a:r>
              <a:rPr lang="en-US" dirty="0"/>
              <a:t>r</a:t>
            </a:r>
            <a:r>
              <a:rPr lang="en-US" dirty="0">
                <a:solidFill>
                  <a:srgbClr val="FFC000"/>
                </a:solidFill>
              </a:rPr>
              <a:t>c</a:t>
            </a:r>
            <a:r>
              <a:rPr lang="en-US" dirty="0">
                <a:solidFill>
                  <a:srgbClr val="C00000"/>
                </a:solidFill>
              </a:rPr>
              <a:t>e</a:t>
            </a:r>
            <a:r>
              <a:rPr lang="en-US" dirty="0"/>
              <a:t> </a:t>
            </a:r>
            <a:r>
              <a:rPr lang="en-US" dirty="0">
                <a:solidFill>
                  <a:srgbClr val="92D050"/>
                </a:solidFill>
              </a:rPr>
              <a:t>o</a:t>
            </a:r>
            <a:r>
              <a:rPr lang="en-US" dirty="0"/>
              <a:t>n </a:t>
            </a:r>
            <a:r>
              <a:rPr lang="en-US" dirty="0">
                <a:solidFill>
                  <a:srgbClr val="C00000"/>
                </a:solidFill>
              </a:rPr>
              <a:t>a</a:t>
            </a:r>
            <a:r>
              <a:rPr lang="en-US" dirty="0"/>
              <a:t> M</a:t>
            </a:r>
            <a:r>
              <a:rPr lang="en-US" dirty="0">
                <a:solidFill>
                  <a:srgbClr val="92D050"/>
                </a:solidFill>
              </a:rPr>
              <a:t>o</a:t>
            </a:r>
            <a:r>
              <a:rPr lang="en-US" dirty="0"/>
              <a:t>v</a:t>
            </a:r>
            <a:r>
              <a:rPr lang="en-US" dirty="0">
                <a:solidFill>
                  <a:srgbClr val="00B0F0"/>
                </a:solidFill>
              </a:rPr>
              <a:t>i</a:t>
            </a:r>
            <a:r>
              <a:rPr lang="en-US" dirty="0"/>
              <a:t>n</a:t>
            </a:r>
            <a:r>
              <a:rPr lang="en-US" dirty="0">
                <a:solidFill>
                  <a:srgbClr val="7030A0"/>
                </a:solidFill>
              </a:rPr>
              <a:t>g</a:t>
            </a:r>
            <a:r>
              <a:rPr lang="en-US" dirty="0"/>
              <a:t> </a:t>
            </a:r>
            <a:r>
              <a:rPr lang="en-US" dirty="0">
                <a:solidFill>
                  <a:srgbClr val="FFC000"/>
                </a:solidFill>
              </a:rPr>
              <a:t>C</a:t>
            </a:r>
            <a:r>
              <a:rPr lang="en-US" dirty="0"/>
              <a:t>h</a:t>
            </a:r>
            <a:r>
              <a:rPr lang="en-US" dirty="0">
                <a:solidFill>
                  <a:srgbClr val="C00000"/>
                </a:solidFill>
              </a:rPr>
              <a:t>a</a:t>
            </a:r>
            <a:r>
              <a:rPr lang="en-US" dirty="0"/>
              <a:t>rg</a:t>
            </a:r>
            <a:r>
              <a:rPr lang="en-US" dirty="0">
                <a:solidFill>
                  <a:srgbClr val="C00000"/>
                </a:solidFill>
              </a:rPr>
              <a:t>e</a:t>
            </a:r>
            <a:endParaRPr lang="en-US" dirty="0"/>
          </a:p>
        </p:txBody>
      </p:sp>
      <p:pic>
        <p:nvPicPr>
          <p:cNvPr id="4" name="Picture 3" descr="F21.08.jpg"/>
          <p:cNvPicPr>
            <a:picLocks noChangeAspect="1"/>
          </p:cNvPicPr>
          <p:nvPr/>
        </p:nvPicPr>
        <p:blipFill>
          <a:blip r:embed="rId3" cstate="print"/>
          <a:srcRect b="27792"/>
          <a:stretch>
            <a:fillRect/>
          </a:stretch>
        </p:blipFill>
        <p:spPr>
          <a:xfrm>
            <a:off x="8432800" y="868681"/>
            <a:ext cx="3759200" cy="2723665"/>
          </a:xfrm>
          <a:prstGeom prst="rect">
            <a:avLst/>
          </a:prstGeom>
          <a:ln>
            <a:noFill/>
          </a:ln>
          <a:effectLst>
            <a:outerShdw blurRad="190500" algn="tl" rotWithShape="0">
              <a:srgbClr val="000000">
                <a:alpha val="70000"/>
              </a:srgbClr>
            </a:outerShdw>
          </a:effectLst>
        </p:spPr>
      </p:pic>
      <p:pic>
        <p:nvPicPr>
          <p:cNvPr id="5" name="Picture 4" descr="F21.10.jpg"/>
          <p:cNvPicPr>
            <a:picLocks noChangeAspect="1"/>
          </p:cNvPicPr>
          <p:nvPr/>
        </p:nvPicPr>
        <p:blipFill>
          <a:blip r:embed="rId4" cstate="print"/>
          <a:srcRect t="47435" b="1616"/>
          <a:stretch>
            <a:fillRect/>
          </a:stretch>
        </p:blipFill>
        <p:spPr>
          <a:xfrm>
            <a:off x="8783527" y="3835773"/>
            <a:ext cx="3401568" cy="30222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829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ppt_x</p:attrName>
                                        </p:attrNameLst>
                                      </p:cBhvr>
                                      <p:tavLst>
                                        <p:tav tm="0">
                                          <p:val>
                                            <p:strVal val="#ppt_x-.2"/>
                                          </p:val>
                                        </p:tav>
                                        <p:tav tm="100000">
                                          <p:val>
                                            <p:strVal val="#ppt_x"/>
                                          </p:val>
                                        </p:tav>
                                      </p:tavLst>
                                    </p:anim>
                                    <p:anim calcmode="lin" valueType="num">
                                      <p:cBhvr>
                                        <p:cTn id="3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92D050"/>
                </a:solidFill>
              </a:rPr>
              <a:t>9</a:t>
            </a:r>
            <a:r>
              <a:rPr lang="en-US" dirty="0">
                <a:solidFill>
                  <a:srgbClr val="00B0F0"/>
                </a:solidFill>
              </a:rPr>
              <a:t>-02</a:t>
            </a:r>
            <a:r>
              <a:rPr lang="en-US" dirty="0"/>
              <a:t> M</a:t>
            </a:r>
            <a:r>
              <a:rPr lang="en-US" dirty="0">
                <a:solidFill>
                  <a:srgbClr val="C00000"/>
                </a:solidFill>
              </a:rPr>
              <a:t>a</a:t>
            </a:r>
            <a:r>
              <a:rPr lang="en-US" dirty="0">
                <a:solidFill>
                  <a:srgbClr val="7030A0"/>
                </a:solidFill>
              </a:rPr>
              <a:t>g</a:t>
            </a:r>
            <a:r>
              <a:rPr lang="en-US" dirty="0"/>
              <a:t>n</a:t>
            </a:r>
            <a:r>
              <a:rPr lang="en-US" dirty="0">
                <a:solidFill>
                  <a:srgbClr val="C00000"/>
                </a:solidFill>
              </a:rPr>
              <a:t>e</a:t>
            </a:r>
            <a:r>
              <a:rPr lang="en-US" dirty="0">
                <a:solidFill>
                  <a:srgbClr val="92D050"/>
                </a:solidFill>
              </a:rPr>
              <a:t>t</a:t>
            </a:r>
            <a:r>
              <a:rPr lang="en-US" dirty="0">
                <a:solidFill>
                  <a:srgbClr val="00B0F0"/>
                </a:solidFill>
              </a:rPr>
              <a:t>i</a:t>
            </a:r>
            <a:r>
              <a:rPr lang="en-US" dirty="0">
                <a:solidFill>
                  <a:srgbClr val="FFC000"/>
                </a:solidFill>
              </a:rPr>
              <a:t>c</a:t>
            </a:r>
            <a:r>
              <a:rPr lang="en-US" dirty="0"/>
              <a:t> F</a:t>
            </a:r>
            <a:r>
              <a:rPr lang="en-US" dirty="0">
                <a:solidFill>
                  <a:srgbClr val="92D050"/>
                </a:solidFill>
              </a:rPr>
              <a:t>o</a:t>
            </a:r>
            <a:r>
              <a:rPr lang="en-US" dirty="0"/>
              <a:t>r</a:t>
            </a:r>
            <a:r>
              <a:rPr lang="en-US" dirty="0">
                <a:solidFill>
                  <a:srgbClr val="FFC000"/>
                </a:solidFill>
              </a:rPr>
              <a:t>c</a:t>
            </a:r>
            <a:r>
              <a:rPr lang="en-US" dirty="0">
                <a:solidFill>
                  <a:srgbClr val="C00000"/>
                </a:solidFill>
              </a:rPr>
              <a:t>e</a:t>
            </a:r>
            <a:r>
              <a:rPr lang="en-US" dirty="0"/>
              <a:t> </a:t>
            </a:r>
            <a:r>
              <a:rPr lang="en-US" dirty="0">
                <a:solidFill>
                  <a:srgbClr val="92D050"/>
                </a:solidFill>
              </a:rPr>
              <a:t>o</a:t>
            </a:r>
            <a:r>
              <a:rPr lang="en-US" dirty="0"/>
              <a:t>n </a:t>
            </a:r>
            <a:r>
              <a:rPr lang="en-US" dirty="0">
                <a:solidFill>
                  <a:srgbClr val="C00000"/>
                </a:solidFill>
              </a:rPr>
              <a:t>a</a:t>
            </a:r>
            <a:r>
              <a:rPr lang="en-US" dirty="0"/>
              <a:t> M</a:t>
            </a:r>
            <a:r>
              <a:rPr lang="en-US" dirty="0">
                <a:solidFill>
                  <a:srgbClr val="92D050"/>
                </a:solidFill>
              </a:rPr>
              <a:t>o</a:t>
            </a:r>
            <a:r>
              <a:rPr lang="en-US" dirty="0"/>
              <a:t>v</a:t>
            </a:r>
            <a:r>
              <a:rPr lang="en-US" dirty="0">
                <a:solidFill>
                  <a:srgbClr val="00B0F0"/>
                </a:solidFill>
              </a:rPr>
              <a:t>i</a:t>
            </a:r>
            <a:r>
              <a:rPr lang="en-US" dirty="0"/>
              <a:t>n</a:t>
            </a:r>
            <a:r>
              <a:rPr lang="en-US" dirty="0">
                <a:solidFill>
                  <a:srgbClr val="7030A0"/>
                </a:solidFill>
              </a:rPr>
              <a:t>g</a:t>
            </a:r>
            <a:r>
              <a:rPr lang="en-US" dirty="0"/>
              <a:t> </a:t>
            </a:r>
            <a:r>
              <a:rPr lang="en-US" dirty="0">
                <a:solidFill>
                  <a:srgbClr val="FFC000"/>
                </a:solidFill>
              </a:rPr>
              <a:t>C</a:t>
            </a:r>
            <a:r>
              <a:rPr lang="en-US" dirty="0"/>
              <a:t>h</a:t>
            </a:r>
            <a:r>
              <a:rPr lang="en-US" dirty="0">
                <a:solidFill>
                  <a:srgbClr val="C00000"/>
                </a:solidFill>
              </a:rPr>
              <a:t>a</a:t>
            </a:r>
            <a:r>
              <a:rPr lang="en-US" dirty="0"/>
              <a:t>rg</a:t>
            </a:r>
            <a:r>
              <a:rPr lang="en-US" dirty="0">
                <a:solidFill>
                  <a:srgbClr val="C00000"/>
                </a:solidFill>
              </a:rPr>
              <a:t>e</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0" y="1615858"/>
                <a:ext cx="7620000" cy="4556342"/>
              </a:xfrm>
            </p:spPr>
            <p:txBody>
              <a:bodyPr>
                <a:normAutofit fontScale="92500" lnSpcReduction="20000"/>
              </a:bodyPr>
              <a:lstStyle/>
              <a:p>
                <a:r>
                  <a:rPr lang="en-US" dirty="0"/>
                  <a:t>Motion of moving charged particle in uniform B-field</a:t>
                </a:r>
              </a:p>
              <a:p>
                <a:pPr lvl="1"/>
                <a:r>
                  <a:rPr lang="en-US" dirty="0"/>
                  <a:t>Circular</a:t>
                </a:r>
              </a:p>
              <a:p>
                <a:pPr lvl="1"/>
                <a:endParaRPr lang="en-US" dirty="0"/>
              </a:p>
              <a:p>
                <a:pPr lvl="1"/>
                <a14:m>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𝑞𝑣𝐵</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oMath>
                </a14:m>
                <a:endParaRPr lang="en-US" b="0" dirty="0"/>
              </a:p>
              <a:p>
                <a:pPr lvl="1"/>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𝐶</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r>
                          <a:rPr lang="en-US" b="0" i="1" smtClean="0">
                            <a:latin typeface="Cambria Math"/>
                          </a:rPr>
                          <m:t>𝑟</m:t>
                        </m:r>
                      </m:den>
                    </m:f>
                  </m:oMath>
                </a14:m>
                <a:endParaRPr lang="en-US" b="0" dirty="0"/>
              </a:p>
              <a:p>
                <a:pPr lvl="1"/>
                <a14:m>
                  <m:oMath xmlns:m="http://schemas.openxmlformats.org/officeDocument/2006/math">
                    <m:r>
                      <a:rPr lang="en-US" b="0" i="1" smtClean="0">
                        <a:latin typeface="Cambria Math"/>
                      </a:rPr>
                      <m:t>𝑞𝑣𝐵</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2</m:t>
                            </m:r>
                          </m:sup>
                        </m:sSup>
                      </m:num>
                      <m:den>
                        <m:r>
                          <a:rPr lang="en-US" b="0" i="1" smtClean="0">
                            <a:latin typeface="Cambria Math"/>
                          </a:rPr>
                          <m:t>𝑟</m:t>
                        </m:r>
                      </m:den>
                    </m:f>
                  </m:oMath>
                </a14:m>
                <a:endParaRPr lang="en-US" b="0" dirty="0"/>
              </a:p>
              <a:p>
                <a:pPr lvl="1"/>
                <a:r>
                  <a:rPr lang="en-US" b="0" dirty="0"/>
                  <a:t>                                         </a:t>
                </a:r>
                <a14:m>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𝑚𝑣</m:t>
                        </m:r>
                      </m:num>
                      <m:den>
                        <m:r>
                          <a:rPr lang="en-US" b="0" i="1" smtClean="0">
                            <a:latin typeface="Cambria Math"/>
                          </a:rPr>
                          <m:t>𝑞𝐵</m:t>
                        </m:r>
                      </m:den>
                    </m:f>
                  </m:oMath>
                </a14:m>
                <a:endParaRPr lang="en-US" dirty="0"/>
              </a:p>
              <a:p>
                <a:pPr lvl="1"/>
                <a:endParaRPr lang="en-US" dirty="0"/>
              </a:p>
              <a:p>
                <a:pPr lvl="1"/>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0" y="1615858"/>
                <a:ext cx="7620000" cy="4556342"/>
              </a:xfrm>
              <a:blipFill>
                <a:blip r:embed="rId3"/>
                <a:stretch>
                  <a:fillRect l="-1360" t="-3743"/>
                </a:stretch>
              </a:blipFill>
            </p:spPr>
            <p:txBody>
              <a:bodyPr/>
              <a:lstStyle/>
              <a:p>
                <a:r>
                  <a:rPr lang="en-US">
                    <a:noFill/>
                  </a:rPr>
                  <a:t> </a:t>
                </a:r>
              </a:p>
            </p:txBody>
          </p:sp>
        </mc:Fallback>
      </mc:AlternateContent>
      <p:cxnSp>
        <p:nvCxnSpPr>
          <p:cNvPr id="9" name="Straight Arrow Connector 8"/>
          <p:cNvCxnSpPr/>
          <p:nvPr/>
        </p:nvCxnSpPr>
        <p:spPr>
          <a:xfrm>
            <a:off x="3529366" y="3540712"/>
            <a:ext cx="2411765" cy="304800"/>
          </a:xfrm>
          <a:prstGeom prst="straightConnector1">
            <a:avLst/>
          </a:prstGeom>
          <a:ln w="38100">
            <a:solidFill>
              <a:srgbClr val="FFFF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88683" y="5425440"/>
            <a:ext cx="1090965" cy="274320"/>
          </a:xfrm>
          <a:prstGeom prst="straightConnector1">
            <a:avLst/>
          </a:prstGeom>
          <a:ln w="38100">
            <a:solidFill>
              <a:srgbClr val="FFFF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3834165" y="4572001"/>
            <a:ext cx="2133600" cy="381000"/>
          </a:xfrm>
          <a:prstGeom prst="straightConnector1">
            <a:avLst/>
          </a:prstGeom>
          <a:ln w="38100">
            <a:solidFill>
              <a:srgbClr val="FFFF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4" name="Content Placeholder 13" descr="F21.12.jpg"/>
          <p:cNvPicPr>
            <a:picLocks noGrp="1" noChangeAspect="1"/>
          </p:cNvPicPr>
          <p:nvPr>
            <p:ph sz="half" idx="2"/>
          </p:nvPr>
        </p:nvPicPr>
        <p:blipFill>
          <a:blip r:embed="rId4" cstate="print"/>
          <a:stretch>
            <a:fillRect/>
          </a:stretch>
        </p:blipFill>
        <p:spPr>
          <a:xfrm>
            <a:off x="8229600" y="983208"/>
            <a:ext cx="3962400" cy="58747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171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ppt_x</p:attrName>
                                        </p:attrNameLst>
                                      </p:cBhvr>
                                      <p:tavLst>
                                        <p:tav tm="0">
                                          <p:val>
                                            <p:strVal val="#ppt_x-.2"/>
                                          </p:val>
                                        </p:tav>
                                        <p:tav tm="100000">
                                          <p:val>
                                            <p:strVal val="#ppt_x"/>
                                          </p:val>
                                        </p:tav>
                                      </p:tavLst>
                                    </p:anim>
                                    <p:anim calcmode="lin" valueType="num">
                                      <p:cBhvr>
                                        <p:cTn id="1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92D050"/>
                </a:solidFill>
              </a:rPr>
              <a:t>9</a:t>
            </a:r>
            <a:r>
              <a:rPr lang="en-US" dirty="0">
                <a:solidFill>
                  <a:srgbClr val="00B0F0"/>
                </a:solidFill>
              </a:rPr>
              <a:t>-02</a:t>
            </a:r>
            <a:r>
              <a:rPr lang="en-US" dirty="0"/>
              <a:t> M</a:t>
            </a:r>
            <a:r>
              <a:rPr lang="en-US" dirty="0">
                <a:solidFill>
                  <a:srgbClr val="C00000"/>
                </a:solidFill>
              </a:rPr>
              <a:t>a</a:t>
            </a:r>
            <a:r>
              <a:rPr lang="en-US" dirty="0">
                <a:solidFill>
                  <a:srgbClr val="7030A0"/>
                </a:solidFill>
              </a:rPr>
              <a:t>g</a:t>
            </a:r>
            <a:r>
              <a:rPr lang="en-US" dirty="0"/>
              <a:t>n</a:t>
            </a:r>
            <a:r>
              <a:rPr lang="en-US" dirty="0">
                <a:solidFill>
                  <a:srgbClr val="C00000"/>
                </a:solidFill>
              </a:rPr>
              <a:t>e</a:t>
            </a:r>
            <a:r>
              <a:rPr lang="en-US" dirty="0">
                <a:solidFill>
                  <a:srgbClr val="92D050"/>
                </a:solidFill>
              </a:rPr>
              <a:t>t</a:t>
            </a:r>
            <a:r>
              <a:rPr lang="en-US" dirty="0">
                <a:solidFill>
                  <a:srgbClr val="00B0F0"/>
                </a:solidFill>
              </a:rPr>
              <a:t>i</a:t>
            </a:r>
            <a:r>
              <a:rPr lang="en-US" dirty="0">
                <a:solidFill>
                  <a:srgbClr val="FFC000"/>
                </a:solidFill>
              </a:rPr>
              <a:t>c</a:t>
            </a:r>
            <a:r>
              <a:rPr lang="en-US" dirty="0"/>
              <a:t> F</a:t>
            </a:r>
            <a:r>
              <a:rPr lang="en-US" dirty="0">
                <a:solidFill>
                  <a:srgbClr val="92D050"/>
                </a:solidFill>
              </a:rPr>
              <a:t>o</a:t>
            </a:r>
            <a:r>
              <a:rPr lang="en-US" dirty="0"/>
              <a:t>r</a:t>
            </a:r>
            <a:r>
              <a:rPr lang="en-US" dirty="0">
                <a:solidFill>
                  <a:srgbClr val="FFC000"/>
                </a:solidFill>
              </a:rPr>
              <a:t>c</a:t>
            </a:r>
            <a:r>
              <a:rPr lang="en-US" dirty="0">
                <a:solidFill>
                  <a:srgbClr val="C00000"/>
                </a:solidFill>
              </a:rPr>
              <a:t>e</a:t>
            </a:r>
            <a:r>
              <a:rPr lang="en-US" dirty="0"/>
              <a:t> </a:t>
            </a:r>
            <a:r>
              <a:rPr lang="en-US" dirty="0">
                <a:solidFill>
                  <a:srgbClr val="92D050"/>
                </a:solidFill>
              </a:rPr>
              <a:t>o</a:t>
            </a:r>
            <a:r>
              <a:rPr lang="en-US" dirty="0"/>
              <a:t>n </a:t>
            </a:r>
            <a:r>
              <a:rPr lang="en-US" dirty="0">
                <a:solidFill>
                  <a:srgbClr val="C00000"/>
                </a:solidFill>
              </a:rPr>
              <a:t>a</a:t>
            </a:r>
            <a:r>
              <a:rPr lang="en-US" dirty="0"/>
              <a:t> M</a:t>
            </a:r>
            <a:r>
              <a:rPr lang="en-US" dirty="0">
                <a:solidFill>
                  <a:srgbClr val="92D050"/>
                </a:solidFill>
              </a:rPr>
              <a:t>o</a:t>
            </a:r>
            <a:r>
              <a:rPr lang="en-US" dirty="0"/>
              <a:t>v</a:t>
            </a:r>
            <a:r>
              <a:rPr lang="en-US" dirty="0">
                <a:solidFill>
                  <a:srgbClr val="00B0F0"/>
                </a:solidFill>
              </a:rPr>
              <a:t>i</a:t>
            </a:r>
            <a:r>
              <a:rPr lang="en-US" dirty="0"/>
              <a:t>n</a:t>
            </a:r>
            <a:r>
              <a:rPr lang="en-US" dirty="0">
                <a:solidFill>
                  <a:srgbClr val="7030A0"/>
                </a:solidFill>
              </a:rPr>
              <a:t>g</a:t>
            </a:r>
            <a:r>
              <a:rPr lang="en-US" dirty="0"/>
              <a:t> </a:t>
            </a:r>
            <a:r>
              <a:rPr lang="en-US" dirty="0">
                <a:solidFill>
                  <a:srgbClr val="FFC000"/>
                </a:solidFill>
              </a:rPr>
              <a:t>C</a:t>
            </a:r>
            <a:r>
              <a:rPr lang="en-US" dirty="0"/>
              <a:t>h</a:t>
            </a:r>
            <a:r>
              <a:rPr lang="en-US" dirty="0">
                <a:solidFill>
                  <a:srgbClr val="C00000"/>
                </a:solidFill>
              </a:rPr>
              <a:t>a</a:t>
            </a:r>
            <a:r>
              <a:rPr lang="en-US" dirty="0"/>
              <a:t>rg</a:t>
            </a:r>
            <a:r>
              <a:rPr lang="en-US" dirty="0">
                <a:solidFill>
                  <a:srgbClr val="C00000"/>
                </a:solidFill>
              </a:rPr>
              <a:t>e</a:t>
            </a:r>
            <a:endParaRPr lang="en-US" dirty="0"/>
          </a:p>
        </p:txBody>
      </p:sp>
      <p:sp>
        <p:nvSpPr>
          <p:cNvPr id="11" name="Text Placeholder 10"/>
          <p:cNvSpPr>
            <a:spLocks noGrp="1"/>
          </p:cNvSpPr>
          <p:nvPr>
            <p:ph type="body" idx="1"/>
          </p:nvPr>
        </p:nvSpPr>
        <p:spPr/>
        <p:txBody>
          <a:bodyPr/>
          <a:lstStyle/>
          <a:p>
            <a:r>
              <a:rPr lang="en-US" dirty="0"/>
              <a:t>Bubble Chamber</a:t>
            </a:r>
          </a:p>
        </p:txBody>
      </p:sp>
      <p:pic>
        <p:nvPicPr>
          <p:cNvPr id="10" name="Content Placeholder 9" descr="F21.14ab.jpg"/>
          <p:cNvPicPr>
            <a:picLocks noGrp="1" noChangeAspect="1"/>
          </p:cNvPicPr>
          <p:nvPr>
            <p:ph sz="half" idx="2"/>
          </p:nvPr>
        </p:nvPicPr>
        <p:blipFill rotWithShape="1">
          <a:blip r:embed="rId3" cstate="print"/>
          <a:srcRect b="51684"/>
          <a:stretch/>
        </p:blipFill>
        <p:spPr>
          <a:xfrm>
            <a:off x="-3158" y="2240280"/>
            <a:ext cx="6532369" cy="4617720"/>
          </a:xfrm>
          <a:prstGeom prst="rect">
            <a:avLst/>
          </a:prstGeom>
          <a:ln>
            <a:noFill/>
          </a:ln>
          <a:effectLst>
            <a:outerShdw blurRad="190500" algn="tl" rotWithShape="0">
              <a:srgbClr val="000000">
                <a:alpha val="70000"/>
              </a:srgbClr>
            </a:outerShdw>
          </a:effectLst>
        </p:spPr>
      </p:pic>
      <p:sp>
        <p:nvSpPr>
          <p:cNvPr id="12" name="Text Placeholder 11"/>
          <p:cNvSpPr>
            <a:spLocks noGrp="1"/>
          </p:cNvSpPr>
          <p:nvPr>
            <p:ph type="body" sz="quarter" idx="3"/>
          </p:nvPr>
        </p:nvSpPr>
        <p:spPr/>
        <p:txBody>
          <a:bodyPr/>
          <a:lstStyle/>
          <a:p>
            <a:r>
              <a:rPr lang="en-US" dirty="0"/>
              <a:t>Mass Spectrometer</a:t>
            </a:r>
          </a:p>
        </p:txBody>
      </p:sp>
      <p:pic>
        <p:nvPicPr>
          <p:cNvPr id="9" name="Content Placeholder 3" descr="F21.15.jpg"/>
          <p:cNvPicPr>
            <a:picLocks noGrp="1" noChangeAspect="1"/>
          </p:cNvPicPr>
          <p:nvPr>
            <p:ph sz="quarter" idx="4"/>
          </p:nvPr>
        </p:nvPicPr>
        <p:blipFill>
          <a:blip r:embed="rId4" cstate="print"/>
          <a:stretch>
            <a:fillRect/>
          </a:stretch>
        </p:blipFill>
        <p:spPr>
          <a:xfrm>
            <a:off x="6705601" y="2240281"/>
            <a:ext cx="5156713" cy="4617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1498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9"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1000" fill="hold"/>
                                        <p:tgtEl>
                                          <p:spTgt spid="10"/>
                                        </p:tgtEl>
                                        <p:attrNameLst>
                                          <p:attrName>ppt_x</p:attrName>
                                        </p:attrNameLst>
                                      </p:cBhvr>
                                      <p:tavLst>
                                        <p:tav tm="0">
                                          <p:val>
                                            <p:strVal val="#ppt_x-.2"/>
                                          </p:val>
                                        </p:tav>
                                        <p:tav tm="100000">
                                          <p:val>
                                            <p:strVal val="#ppt_x"/>
                                          </p:val>
                                        </p:tav>
                                      </p:tavLst>
                                    </p:anim>
                                    <p:anim calcmode="lin" valueType="num">
                                      <p:cBhvr>
                                        <p:cTn id="1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childTnLst>
                                </p:cTn>
                              </p:par>
                              <p:par>
                                <p:cTn id="16" presetID="2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ppt_x</p:attrName>
                                        </p:attrNameLst>
                                      </p:cBhvr>
                                      <p:tavLst>
                                        <p:tav tm="0">
                                          <p:val>
                                            <p:strVal val="#ppt_x-.2"/>
                                          </p:val>
                                        </p:tav>
                                        <p:tav tm="100000">
                                          <p:val>
                                            <p:strVal val="#ppt_x"/>
                                          </p:val>
                                        </p:tav>
                                      </p:tavLst>
                                    </p:anim>
                                    <p:anim calcmode="lin" valueType="num">
                                      <p:cBhvr>
                                        <p:cTn id="1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92D050"/>
                </a:solidFill>
              </a:rPr>
              <a:t>9</a:t>
            </a:r>
            <a:r>
              <a:rPr lang="en-US" dirty="0">
                <a:solidFill>
                  <a:srgbClr val="00B0F0"/>
                </a:solidFill>
              </a:rPr>
              <a:t>-02</a:t>
            </a:r>
            <a:r>
              <a:rPr lang="en-US" dirty="0"/>
              <a:t> M</a:t>
            </a:r>
            <a:r>
              <a:rPr lang="en-US" dirty="0">
                <a:solidFill>
                  <a:srgbClr val="C00000"/>
                </a:solidFill>
              </a:rPr>
              <a:t>a</a:t>
            </a:r>
            <a:r>
              <a:rPr lang="en-US" dirty="0">
                <a:solidFill>
                  <a:srgbClr val="7030A0"/>
                </a:solidFill>
              </a:rPr>
              <a:t>g</a:t>
            </a:r>
            <a:r>
              <a:rPr lang="en-US" dirty="0"/>
              <a:t>n</a:t>
            </a:r>
            <a:r>
              <a:rPr lang="en-US" dirty="0">
                <a:solidFill>
                  <a:srgbClr val="C00000"/>
                </a:solidFill>
              </a:rPr>
              <a:t>e</a:t>
            </a:r>
            <a:r>
              <a:rPr lang="en-US" dirty="0">
                <a:solidFill>
                  <a:srgbClr val="92D050"/>
                </a:solidFill>
              </a:rPr>
              <a:t>t</a:t>
            </a:r>
            <a:r>
              <a:rPr lang="en-US" dirty="0">
                <a:solidFill>
                  <a:srgbClr val="00B0F0"/>
                </a:solidFill>
              </a:rPr>
              <a:t>i</a:t>
            </a:r>
            <a:r>
              <a:rPr lang="en-US" dirty="0">
                <a:solidFill>
                  <a:srgbClr val="FFC000"/>
                </a:solidFill>
              </a:rPr>
              <a:t>c</a:t>
            </a:r>
            <a:r>
              <a:rPr lang="en-US" dirty="0"/>
              <a:t> F</a:t>
            </a:r>
            <a:r>
              <a:rPr lang="en-US" dirty="0">
                <a:solidFill>
                  <a:srgbClr val="92D050"/>
                </a:solidFill>
              </a:rPr>
              <a:t>o</a:t>
            </a:r>
            <a:r>
              <a:rPr lang="en-US" dirty="0"/>
              <a:t>r</a:t>
            </a:r>
            <a:r>
              <a:rPr lang="en-US" dirty="0">
                <a:solidFill>
                  <a:srgbClr val="FFC000"/>
                </a:solidFill>
              </a:rPr>
              <a:t>c</a:t>
            </a:r>
            <a:r>
              <a:rPr lang="en-US" dirty="0">
                <a:solidFill>
                  <a:srgbClr val="C00000"/>
                </a:solidFill>
              </a:rPr>
              <a:t>e</a:t>
            </a:r>
            <a:r>
              <a:rPr lang="en-US" dirty="0"/>
              <a:t> </a:t>
            </a:r>
            <a:r>
              <a:rPr lang="en-US" dirty="0">
                <a:solidFill>
                  <a:srgbClr val="92D050"/>
                </a:solidFill>
              </a:rPr>
              <a:t>o</a:t>
            </a:r>
            <a:r>
              <a:rPr lang="en-US" dirty="0"/>
              <a:t>n </a:t>
            </a:r>
            <a:r>
              <a:rPr lang="en-US" dirty="0">
                <a:solidFill>
                  <a:srgbClr val="C00000"/>
                </a:solidFill>
              </a:rPr>
              <a:t>a</a:t>
            </a:r>
            <a:r>
              <a:rPr lang="en-US" dirty="0"/>
              <a:t> M</a:t>
            </a:r>
            <a:r>
              <a:rPr lang="en-US" dirty="0">
                <a:solidFill>
                  <a:srgbClr val="92D050"/>
                </a:solidFill>
              </a:rPr>
              <a:t>o</a:t>
            </a:r>
            <a:r>
              <a:rPr lang="en-US" dirty="0"/>
              <a:t>v</a:t>
            </a:r>
            <a:r>
              <a:rPr lang="en-US" dirty="0">
                <a:solidFill>
                  <a:srgbClr val="00B0F0"/>
                </a:solidFill>
              </a:rPr>
              <a:t>i</a:t>
            </a:r>
            <a:r>
              <a:rPr lang="en-US" dirty="0"/>
              <a:t>n</a:t>
            </a:r>
            <a:r>
              <a:rPr lang="en-US" dirty="0">
                <a:solidFill>
                  <a:srgbClr val="7030A0"/>
                </a:solidFill>
              </a:rPr>
              <a:t>g</a:t>
            </a:r>
            <a:r>
              <a:rPr lang="en-US" dirty="0"/>
              <a:t> </a:t>
            </a:r>
            <a:r>
              <a:rPr lang="en-US" dirty="0">
                <a:solidFill>
                  <a:srgbClr val="FFC000"/>
                </a:solidFill>
              </a:rPr>
              <a:t>C</a:t>
            </a:r>
            <a:r>
              <a:rPr lang="en-US" dirty="0"/>
              <a:t>h</a:t>
            </a:r>
            <a:r>
              <a:rPr lang="en-US" dirty="0">
                <a:solidFill>
                  <a:srgbClr val="C00000"/>
                </a:solidFill>
              </a:rPr>
              <a:t>a</a:t>
            </a:r>
            <a:r>
              <a:rPr lang="en-US" dirty="0"/>
              <a:t>rg</a:t>
            </a:r>
            <a:r>
              <a:rPr lang="en-US" dirty="0">
                <a:solidFill>
                  <a:srgbClr val="C00000"/>
                </a:solidFill>
              </a:rPr>
              <a:t>e</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1600200"/>
                <a:ext cx="12192000" cy="5257800"/>
              </a:xfrm>
            </p:spPr>
            <p:txBody>
              <a:bodyPr>
                <a:normAutofit fontScale="85000" lnSpcReduction="20000"/>
              </a:bodyPr>
              <a:lstStyle/>
              <a:p>
                <a:r>
                  <a:rPr lang="en-US" dirty="0"/>
                  <a:t>A particle with a charge of </a:t>
                </a:r>
                <a14:m>
                  <m:oMath xmlns:m="http://schemas.openxmlformats.org/officeDocument/2006/math">
                    <m:r>
                      <a:rPr lang="en-US" i="1" dirty="0" smtClean="0">
                        <a:latin typeface="Cambria Math"/>
                      </a:rPr>
                      <m:t>−1.6</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−19</m:t>
                        </m:r>
                      </m:sup>
                    </m:sSup>
                    <m:r>
                      <a:rPr lang="en-US" i="1" dirty="0" smtClean="0">
                        <a:latin typeface="Cambria Math"/>
                      </a:rPr>
                      <m:t> </m:t>
                    </m:r>
                  </m:oMath>
                </a14:m>
                <a:r>
                  <a:rPr lang="en-US" dirty="0"/>
                  <a:t>C and mass </a:t>
                </a:r>
                <a14:m>
                  <m:oMath xmlns:m="http://schemas.openxmlformats.org/officeDocument/2006/math">
                    <m:r>
                      <a:rPr lang="en-US" i="1" dirty="0" smtClean="0">
                        <a:latin typeface="Cambria Math"/>
                      </a:rPr>
                      <m:t>9.11</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−31</m:t>
                        </m:r>
                      </m:sup>
                    </m:sSup>
                  </m:oMath>
                </a14:m>
                <a:r>
                  <a:rPr lang="en-US" dirty="0"/>
                  <a:t> kg</a:t>
                </a:r>
                <a:r>
                  <a:rPr lang="en-US" baseline="30000" dirty="0"/>
                  <a:t> </a:t>
                </a:r>
                <a:r>
                  <a:rPr lang="en-US" dirty="0"/>
                  <a:t>moves along the positive </a:t>
                </a:r>
                <a:r>
                  <a:rPr lang="en-US" i="1" dirty="0"/>
                  <a:t>x</a:t>
                </a:r>
                <a:r>
                  <a:rPr lang="en-US" dirty="0"/>
                  <a:t>-axis from left to right.  It enters a 3 T B-field is in the </a:t>
                </a:r>
                <a:r>
                  <a:rPr lang="en-US" i="1" dirty="0"/>
                  <a:t>x</a:t>
                </a:r>
                <a:r>
                  <a:rPr lang="en-US" dirty="0"/>
                  <a:t>-</a:t>
                </a:r>
                <a:r>
                  <a:rPr lang="en-US" i="1" dirty="0"/>
                  <a:t>y</a:t>
                </a:r>
                <a:r>
                  <a:rPr lang="en-US" dirty="0"/>
                  <a:t> plane and points at 45° above the positive </a:t>
                </a:r>
                <a:r>
                  <a:rPr lang="en-US" i="1" dirty="0"/>
                  <a:t>x</a:t>
                </a:r>
                <a:r>
                  <a:rPr lang="en-US" dirty="0"/>
                  <a:t>-axis.</a:t>
                </a:r>
              </a:p>
              <a:p>
                <a:pPr lvl="1"/>
                <a:r>
                  <a:rPr lang="en-US" dirty="0"/>
                  <a:t>What is the direction of the force on the particle?</a:t>
                </a:r>
              </a:p>
              <a:p>
                <a:pPr lvl="1"/>
                <a:endParaRPr lang="en-US" dirty="0"/>
              </a:p>
              <a:p>
                <a:pPr lvl="2"/>
                <a:r>
                  <a:rPr lang="en-US" dirty="0"/>
                  <a:t>Negative </a:t>
                </a:r>
                <a:r>
                  <a:rPr lang="en-US" i="1" dirty="0"/>
                  <a:t>z</a:t>
                </a:r>
                <a:r>
                  <a:rPr lang="en-US" dirty="0"/>
                  <a:t> direction</a:t>
                </a:r>
              </a:p>
              <a:p>
                <a:pPr lvl="1"/>
                <a:r>
                  <a:rPr lang="en-US" dirty="0"/>
                  <a:t>After it has been in the B-field, the particle moves in a circle.  If the radius of its path is </a:t>
                </a:r>
                <a14:m>
                  <m:oMath xmlns:m="http://schemas.openxmlformats.org/officeDocument/2006/math">
                    <m:r>
                      <a:rPr lang="en-US" i="1" dirty="0" smtClean="0">
                        <a:latin typeface="Cambria Math"/>
                      </a:rPr>
                      <m:t>2</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−10</m:t>
                        </m:r>
                      </m:sup>
                    </m:sSup>
                  </m:oMath>
                </a14:m>
                <a:r>
                  <a:rPr lang="en-US" dirty="0"/>
                  <a:t> m, what is the speed of the particle?</a:t>
                </a:r>
              </a:p>
              <a:p>
                <a:pPr lvl="1"/>
                <a:endParaRPr lang="en-US" dirty="0"/>
              </a:p>
              <a:p>
                <a:pPr lvl="2"/>
                <a14:m>
                  <m:oMath xmlns:m="http://schemas.openxmlformats.org/officeDocument/2006/math">
                    <m:r>
                      <a:rPr lang="en-US" i="1" dirty="0" smtClean="0">
                        <a:latin typeface="Cambria Math"/>
                      </a:rPr>
                      <m:t>𝑣</m:t>
                    </m:r>
                    <m:r>
                      <a:rPr lang="en-US" i="1" dirty="0" smtClean="0">
                        <a:latin typeface="Cambria Math"/>
                      </a:rPr>
                      <m:t> = 105.4 </m:t>
                    </m:r>
                  </m:oMath>
                </a14:m>
                <a:r>
                  <a:rPr lang="en-US" dirty="0"/>
                  <a:t>m/s</a:t>
                </a:r>
              </a:p>
              <a:p>
                <a:pPr lvl="1"/>
                <a:r>
                  <a:rPr lang="en-US" dirty="0"/>
                  <a:t>What is the magnitude of the force on the particle?</a:t>
                </a:r>
              </a:p>
              <a:p>
                <a:pPr lvl="1"/>
                <a:endParaRPr lang="en-US" dirty="0"/>
              </a:p>
              <a:p>
                <a:pPr lvl="2"/>
                <a14:m>
                  <m:oMath xmlns:m="http://schemas.openxmlformats.org/officeDocument/2006/math">
                    <m:r>
                      <a:rPr lang="en-US" i="1" dirty="0" smtClean="0">
                        <a:latin typeface="Cambria Math"/>
                      </a:rPr>
                      <m:t>3.58</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−17</m:t>
                        </m:r>
                      </m:sup>
                    </m:sSup>
                  </m:oMath>
                </a14:m>
                <a:r>
                  <a:rPr lang="en-US" dirty="0"/>
                  <a:t> N</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1600200"/>
                <a:ext cx="12192000" cy="5257800"/>
              </a:xfrm>
              <a:blipFill>
                <a:blip r:embed="rId3"/>
                <a:stretch>
                  <a:fillRect l="-650" t="-2784" r="-1550" b="-232"/>
                </a:stretch>
              </a:blipFill>
            </p:spPr>
            <p:txBody>
              <a:bodyPr/>
              <a:lstStyle/>
              <a:p>
                <a:r>
                  <a:rPr lang="en-US">
                    <a:noFill/>
                  </a:rPr>
                  <a:t> </a:t>
                </a:r>
              </a:p>
            </p:txBody>
          </p:sp>
        </mc:Fallback>
      </mc:AlternateContent>
    </p:spTree>
    <p:extLst>
      <p:ext uri="{BB962C8B-B14F-4D97-AF65-F5344CB8AC3E}">
        <p14:creationId xmlns:p14="http://schemas.microsoft.com/office/powerpoint/2010/main" val="24125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9</a:t>
            </a:r>
            <a:r>
              <a:rPr lang="en-US" dirty="0"/>
              <a:t>-</a:t>
            </a:r>
            <a:r>
              <a:rPr lang="en-US" dirty="0">
                <a:solidFill>
                  <a:srgbClr val="00B0F0"/>
                </a:solidFill>
              </a:rPr>
              <a:t>0</a:t>
            </a:r>
            <a:r>
              <a:rPr lang="en-US" dirty="0">
                <a:solidFill>
                  <a:srgbClr val="FFC000"/>
                </a:solidFill>
              </a:rPr>
              <a:t>2</a:t>
            </a:r>
            <a:r>
              <a:rPr lang="en-US" dirty="0"/>
              <a:t> </a:t>
            </a:r>
            <a:r>
              <a:rPr lang="en-US" dirty="0">
                <a:solidFill>
                  <a:srgbClr val="7030A0"/>
                </a:solidFill>
              </a:rPr>
              <a:t>H</a:t>
            </a:r>
            <a:r>
              <a:rPr lang="en-US" dirty="0">
                <a:solidFill>
                  <a:srgbClr val="FF0000"/>
                </a:solidFill>
              </a:rPr>
              <a:t>o</a:t>
            </a:r>
            <a:r>
              <a:rPr lang="en-US" dirty="0"/>
              <a:t>m</a:t>
            </a:r>
            <a:r>
              <a:rPr lang="en-US" dirty="0">
                <a:solidFill>
                  <a:srgbClr val="FF0000"/>
                </a:solidFill>
              </a:rPr>
              <a:t>e</a:t>
            </a:r>
            <a:r>
              <a:rPr lang="en-US" dirty="0">
                <a:solidFill>
                  <a:srgbClr val="00B050"/>
                </a:solidFill>
              </a:rPr>
              <a:t>w</a:t>
            </a:r>
            <a:r>
              <a:rPr lang="en-US" dirty="0">
                <a:solidFill>
                  <a:srgbClr val="FF0000"/>
                </a:solidFill>
              </a:rPr>
              <a:t>o</a:t>
            </a:r>
            <a:r>
              <a:rPr lang="en-US" dirty="0"/>
              <a:t>r</a:t>
            </a:r>
            <a:r>
              <a:rPr lang="en-US" dirty="0">
                <a:solidFill>
                  <a:srgbClr val="7030A0"/>
                </a:solidFill>
              </a:rPr>
              <a:t>k</a:t>
            </a:r>
            <a:endParaRPr lang="en-US" dirty="0"/>
          </a:p>
        </p:txBody>
      </p:sp>
      <p:sp>
        <p:nvSpPr>
          <p:cNvPr id="3" name="Content Placeholder 2"/>
          <p:cNvSpPr>
            <a:spLocks noGrp="1"/>
          </p:cNvSpPr>
          <p:nvPr>
            <p:ph idx="1"/>
          </p:nvPr>
        </p:nvSpPr>
        <p:spPr/>
        <p:txBody>
          <a:bodyPr>
            <a:normAutofit/>
          </a:bodyPr>
          <a:lstStyle/>
          <a:p>
            <a:r>
              <a:rPr lang="en-US" dirty="0"/>
              <a:t>Force yourself to finish this work</a:t>
            </a:r>
          </a:p>
          <a:p>
            <a:endParaRPr lang="en-US" dirty="0"/>
          </a:p>
          <a:p>
            <a:r>
              <a:rPr lang="en-US" dirty="0"/>
              <a:t>Read </a:t>
            </a:r>
          </a:p>
          <a:p>
            <a:pPr lvl="1"/>
            <a:r>
              <a:rPr lang="en-US" dirty="0"/>
              <a:t>OpenStax College Physics 2e 22.7-22.8</a:t>
            </a:r>
          </a:p>
          <a:p>
            <a:pPr lvl="1"/>
            <a:r>
              <a:rPr lang="en-US" dirty="0"/>
              <a:t>OR</a:t>
            </a:r>
          </a:p>
          <a:p>
            <a:pPr lvl="1"/>
            <a:r>
              <a:rPr lang="en-US" dirty="0"/>
              <a:t>OpenStax High School Physics 20.2</a:t>
            </a:r>
          </a:p>
        </p:txBody>
      </p:sp>
    </p:spTree>
    <p:extLst>
      <p:ext uri="{BB962C8B-B14F-4D97-AF65-F5344CB8AC3E}">
        <p14:creationId xmlns:p14="http://schemas.microsoft.com/office/powerpoint/2010/main" val="417999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C605-59F4-4659-B6D7-8180E29E8754}"/>
              </a:ext>
            </a:extLst>
          </p:cNvPr>
          <p:cNvSpPr>
            <a:spLocks noGrp="1"/>
          </p:cNvSpPr>
          <p:nvPr>
            <p:ph type="title"/>
          </p:nvPr>
        </p:nvSpPr>
        <p:spPr/>
        <p:txBody>
          <a:bodyPr>
            <a:normAutofit fontScale="90000"/>
          </a:bodyPr>
          <a:lstStyle/>
          <a:p>
            <a:r>
              <a:rPr lang="en-US" dirty="0">
                <a:solidFill>
                  <a:srgbClr val="0070C0"/>
                </a:solidFill>
              </a:rPr>
              <a:t>9</a:t>
            </a:r>
            <a:r>
              <a:rPr lang="en-US" dirty="0">
                <a:solidFill>
                  <a:srgbClr val="92D050"/>
                </a:solidFill>
              </a:rPr>
              <a:t>-</a:t>
            </a:r>
            <a:r>
              <a:rPr lang="en-US" dirty="0"/>
              <a:t>0</a:t>
            </a:r>
            <a:r>
              <a:rPr lang="en-US" dirty="0">
                <a:solidFill>
                  <a:srgbClr val="00B0F0"/>
                </a:solidFill>
              </a:rPr>
              <a:t>3</a:t>
            </a:r>
            <a:r>
              <a:rPr lang="en-US" dirty="0"/>
              <a:t> M</a:t>
            </a:r>
            <a:r>
              <a:rPr lang="en-US" dirty="0">
                <a:solidFill>
                  <a:srgbClr val="FF0000"/>
                </a:solidFill>
              </a:rPr>
              <a:t>a</a:t>
            </a:r>
            <a:r>
              <a:rPr lang="en-US" dirty="0">
                <a:solidFill>
                  <a:srgbClr val="00B0F0"/>
                </a:solidFill>
              </a:rPr>
              <a:t>g</a:t>
            </a:r>
            <a:r>
              <a:rPr lang="en-US" dirty="0"/>
              <a:t>n</a:t>
            </a:r>
            <a:r>
              <a:rPr lang="en-US" dirty="0">
                <a:solidFill>
                  <a:srgbClr val="FF0000"/>
                </a:solidFill>
              </a:rPr>
              <a:t>e</a:t>
            </a:r>
            <a:r>
              <a:rPr lang="en-US" dirty="0">
                <a:solidFill>
                  <a:srgbClr val="FFC000"/>
                </a:solidFill>
              </a:rPr>
              <a:t>t</a:t>
            </a:r>
            <a:r>
              <a:rPr lang="en-US" dirty="0">
                <a:solidFill>
                  <a:srgbClr val="92D050"/>
                </a:solidFill>
              </a:rPr>
              <a:t>i</a:t>
            </a:r>
            <a:r>
              <a:rPr lang="en-US" dirty="0">
                <a:solidFill>
                  <a:srgbClr val="00B0F0"/>
                </a:solidFill>
              </a:rPr>
              <a:t>c</a:t>
            </a:r>
            <a:r>
              <a:rPr lang="en-US" dirty="0"/>
              <a:t> F</a:t>
            </a:r>
            <a:r>
              <a:rPr lang="en-US" dirty="0">
                <a:solidFill>
                  <a:srgbClr val="FF0000"/>
                </a:solidFill>
              </a:rPr>
              <a:t>o</a:t>
            </a:r>
            <a:r>
              <a:rPr lang="en-US" dirty="0">
                <a:solidFill>
                  <a:srgbClr val="0070C0"/>
                </a:solidFill>
              </a:rPr>
              <a:t>r</a:t>
            </a:r>
            <a:r>
              <a:rPr lang="en-US" dirty="0">
                <a:solidFill>
                  <a:srgbClr val="00B0F0"/>
                </a:solidFill>
              </a:rPr>
              <a:t>c</a:t>
            </a:r>
            <a:r>
              <a:rPr lang="en-US" dirty="0">
                <a:solidFill>
                  <a:srgbClr val="FF0000"/>
                </a:solidFill>
              </a:rPr>
              <a:t>e</a:t>
            </a:r>
            <a:r>
              <a:rPr lang="en-US" dirty="0"/>
              <a:t> on </a:t>
            </a:r>
            <a:r>
              <a:rPr lang="en-US" dirty="0">
                <a:solidFill>
                  <a:srgbClr val="00B0F0"/>
                </a:solidFill>
              </a:rPr>
              <a:t>C</a:t>
            </a:r>
            <a:r>
              <a:rPr lang="en-US" dirty="0"/>
              <a:t>u</a:t>
            </a:r>
            <a:r>
              <a:rPr lang="en-US" dirty="0">
                <a:solidFill>
                  <a:srgbClr val="0070C0"/>
                </a:solidFill>
              </a:rPr>
              <a:t>rr</a:t>
            </a:r>
            <a:r>
              <a:rPr lang="en-US" dirty="0">
                <a:solidFill>
                  <a:srgbClr val="FF0000"/>
                </a:solidFill>
              </a:rPr>
              <a:t>e</a:t>
            </a:r>
            <a:r>
              <a:rPr lang="en-US" dirty="0"/>
              <a:t>n</a:t>
            </a:r>
            <a:r>
              <a:rPr lang="en-US" dirty="0">
                <a:solidFill>
                  <a:srgbClr val="FFC000"/>
                </a:solidFill>
              </a:rPr>
              <a:t>t</a:t>
            </a:r>
            <a:r>
              <a:rPr lang="en-US" dirty="0"/>
              <a:t>-</a:t>
            </a:r>
            <a:r>
              <a:rPr lang="en-US" dirty="0">
                <a:solidFill>
                  <a:srgbClr val="00B0F0"/>
                </a:solidFill>
              </a:rPr>
              <a:t>C</a:t>
            </a:r>
            <a:r>
              <a:rPr lang="en-US" dirty="0">
                <a:solidFill>
                  <a:srgbClr val="FF0000"/>
                </a:solidFill>
              </a:rPr>
              <a:t>a</a:t>
            </a:r>
            <a:r>
              <a:rPr lang="en-US" dirty="0">
                <a:solidFill>
                  <a:srgbClr val="0070C0"/>
                </a:solidFill>
              </a:rPr>
              <a:t>rr</a:t>
            </a:r>
            <a:r>
              <a:rPr lang="en-US" dirty="0"/>
              <a:t>y</a:t>
            </a:r>
            <a:r>
              <a:rPr lang="en-US" dirty="0">
                <a:solidFill>
                  <a:srgbClr val="92D050"/>
                </a:solidFill>
              </a:rPr>
              <a:t>i</a:t>
            </a:r>
            <a:r>
              <a:rPr lang="en-US" dirty="0"/>
              <a:t>n</a:t>
            </a:r>
            <a:r>
              <a:rPr lang="en-US" dirty="0">
                <a:solidFill>
                  <a:srgbClr val="00B0F0"/>
                </a:solidFill>
              </a:rPr>
              <a:t>g</a:t>
            </a:r>
            <a:r>
              <a:rPr lang="en-US" dirty="0"/>
              <a:t> W</a:t>
            </a:r>
            <a:r>
              <a:rPr lang="en-US" dirty="0">
                <a:solidFill>
                  <a:srgbClr val="92D050"/>
                </a:solidFill>
              </a:rPr>
              <a:t>i</a:t>
            </a:r>
            <a:r>
              <a:rPr lang="en-US" dirty="0">
                <a:solidFill>
                  <a:srgbClr val="0070C0"/>
                </a:solidFill>
              </a:rPr>
              <a:t>r</a:t>
            </a:r>
            <a:r>
              <a:rPr lang="en-US" dirty="0">
                <a:solidFill>
                  <a:srgbClr val="FF0000"/>
                </a:solidFill>
              </a:rPr>
              <a:t>e</a:t>
            </a:r>
            <a:endParaRPr lang="en-US" dirty="0"/>
          </a:p>
        </p:txBody>
      </p:sp>
      <p:sp>
        <p:nvSpPr>
          <p:cNvPr id="3" name="Text Placeholder 2">
            <a:extLst>
              <a:ext uri="{FF2B5EF4-FFF2-40B4-BE49-F238E27FC236}">
                <a16:creationId xmlns:a16="http://schemas.microsoft.com/office/drawing/2014/main" id="{6B29D721-CDAC-4A76-921C-6ACE4A67B9F6}"/>
              </a:ext>
            </a:extLst>
          </p:cNvPr>
          <p:cNvSpPr>
            <a:spLocks noGrp="1"/>
          </p:cNvSpPr>
          <p:nvPr>
            <p:ph type="body" idx="1"/>
          </p:nvPr>
        </p:nvSpPr>
        <p:spPr/>
        <p:txBody>
          <a:bodyPr/>
          <a:lstStyle/>
          <a:p>
            <a:r>
              <a:rPr lang="en-US" dirty="0"/>
              <a:t>In this lesson you will…</a:t>
            </a:r>
          </a:p>
          <a:p>
            <a:pPr marL="457200" indent="-457200">
              <a:buFont typeface="Arial" panose="020B0604020202020204" pitchFamily="34" charset="0"/>
              <a:buChar char="•"/>
            </a:pPr>
            <a:r>
              <a:rPr lang="en-US" dirty="0"/>
              <a:t>Use the right-hand rule to determine the direction of force on a current-carrying wire.</a:t>
            </a:r>
          </a:p>
          <a:p>
            <a:pPr marL="457200" indent="-457200">
              <a:buFont typeface="Arial" panose="020B0604020202020204" pitchFamily="34" charset="0"/>
              <a:buChar char="•"/>
            </a:pPr>
            <a:r>
              <a:rPr lang="en-US" dirty="0"/>
              <a:t>Explain how an electric motor works.</a:t>
            </a:r>
          </a:p>
        </p:txBody>
      </p:sp>
    </p:spTree>
    <p:extLst>
      <p:ext uri="{BB962C8B-B14F-4D97-AF65-F5344CB8AC3E}">
        <p14:creationId xmlns:p14="http://schemas.microsoft.com/office/powerpoint/2010/main" val="95197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solidFill>
                  <a:srgbClr val="0070C0"/>
                </a:solidFill>
              </a:rPr>
              <a:t>9</a:t>
            </a:r>
            <a:r>
              <a:rPr lang="en-US" sz="4000" dirty="0">
                <a:solidFill>
                  <a:srgbClr val="92D050"/>
                </a:solidFill>
              </a:rPr>
              <a:t>-</a:t>
            </a:r>
            <a:r>
              <a:rPr lang="en-US" sz="4000" dirty="0"/>
              <a:t>0</a:t>
            </a:r>
            <a:r>
              <a:rPr lang="en-US" sz="4000" dirty="0">
                <a:solidFill>
                  <a:srgbClr val="00B0F0"/>
                </a:solidFill>
              </a:rPr>
              <a:t>3</a:t>
            </a:r>
            <a:r>
              <a:rPr lang="en-US" sz="4000" dirty="0"/>
              <a:t> M</a:t>
            </a:r>
            <a:r>
              <a:rPr lang="en-US" sz="4000" dirty="0">
                <a:solidFill>
                  <a:srgbClr val="FF0000"/>
                </a:solidFill>
              </a:rPr>
              <a:t>a</a:t>
            </a:r>
            <a:r>
              <a:rPr lang="en-US" sz="4000" dirty="0">
                <a:solidFill>
                  <a:srgbClr val="00B0F0"/>
                </a:solidFill>
              </a:rPr>
              <a:t>g</a:t>
            </a:r>
            <a:r>
              <a:rPr lang="en-US" sz="4000" dirty="0"/>
              <a:t>n</a:t>
            </a:r>
            <a:r>
              <a:rPr lang="en-US" sz="4000" dirty="0">
                <a:solidFill>
                  <a:srgbClr val="FF0000"/>
                </a:solidFill>
              </a:rPr>
              <a:t>e</a:t>
            </a:r>
            <a:r>
              <a:rPr lang="en-US" sz="4000" dirty="0">
                <a:solidFill>
                  <a:srgbClr val="FFC000"/>
                </a:solidFill>
              </a:rPr>
              <a:t>t</a:t>
            </a:r>
            <a:r>
              <a:rPr lang="en-US" sz="4000" dirty="0">
                <a:solidFill>
                  <a:srgbClr val="92D050"/>
                </a:solidFill>
              </a:rPr>
              <a:t>i</a:t>
            </a:r>
            <a:r>
              <a:rPr lang="en-US" sz="4000" dirty="0">
                <a:solidFill>
                  <a:srgbClr val="00B0F0"/>
                </a:solidFill>
              </a:rPr>
              <a:t>c</a:t>
            </a:r>
            <a:r>
              <a:rPr lang="en-US" sz="4000" dirty="0"/>
              <a:t> F</a:t>
            </a:r>
            <a:r>
              <a:rPr lang="en-US" sz="4000" dirty="0">
                <a:solidFill>
                  <a:srgbClr val="FF0000"/>
                </a:solidFill>
              </a:rPr>
              <a:t>o</a:t>
            </a:r>
            <a:r>
              <a:rPr lang="en-US" sz="4000" dirty="0">
                <a:solidFill>
                  <a:srgbClr val="0070C0"/>
                </a:solidFill>
              </a:rPr>
              <a:t>r</a:t>
            </a:r>
            <a:r>
              <a:rPr lang="en-US" sz="4000" dirty="0">
                <a:solidFill>
                  <a:srgbClr val="00B0F0"/>
                </a:solidFill>
              </a:rPr>
              <a:t>c</a:t>
            </a:r>
            <a:r>
              <a:rPr lang="en-US" sz="4000" dirty="0">
                <a:solidFill>
                  <a:srgbClr val="FF0000"/>
                </a:solidFill>
              </a:rPr>
              <a:t>e</a:t>
            </a:r>
            <a:r>
              <a:rPr lang="en-US" sz="4000" dirty="0"/>
              <a:t> on </a:t>
            </a:r>
            <a:r>
              <a:rPr lang="en-US" sz="4000" dirty="0">
                <a:solidFill>
                  <a:srgbClr val="00B0F0"/>
                </a:solidFill>
              </a:rPr>
              <a:t>C</a:t>
            </a:r>
            <a:r>
              <a:rPr lang="en-US" sz="4000" dirty="0"/>
              <a:t>u</a:t>
            </a:r>
            <a:r>
              <a:rPr lang="en-US" sz="4000" dirty="0">
                <a:solidFill>
                  <a:srgbClr val="0070C0"/>
                </a:solidFill>
              </a:rPr>
              <a:t>rr</a:t>
            </a:r>
            <a:r>
              <a:rPr lang="en-US" sz="4000" dirty="0">
                <a:solidFill>
                  <a:srgbClr val="FF0000"/>
                </a:solidFill>
              </a:rPr>
              <a:t>e</a:t>
            </a:r>
            <a:r>
              <a:rPr lang="en-US" sz="4000" dirty="0"/>
              <a:t>n</a:t>
            </a:r>
            <a:r>
              <a:rPr lang="en-US" sz="4000" dirty="0">
                <a:solidFill>
                  <a:srgbClr val="FFC000"/>
                </a:solidFill>
              </a:rPr>
              <a:t>t</a:t>
            </a:r>
            <a:r>
              <a:rPr lang="en-US" sz="4000" dirty="0"/>
              <a:t>-</a:t>
            </a:r>
            <a:r>
              <a:rPr lang="en-US" sz="4000" dirty="0">
                <a:solidFill>
                  <a:srgbClr val="00B0F0"/>
                </a:solidFill>
              </a:rPr>
              <a:t>C</a:t>
            </a:r>
            <a:r>
              <a:rPr lang="en-US" sz="4000" dirty="0">
                <a:solidFill>
                  <a:srgbClr val="FF0000"/>
                </a:solidFill>
              </a:rPr>
              <a:t>a</a:t>
            </a:r>
            <a:r>
              <a:rPr lang="en-US" sz="4000" dirty="0">
                <a:solidFill>
                  <a:srgbClr val="0070C0"/>
                </a:solidFill>
              </a:rPr>
              <a:t>rr</a:t>
            </a:r>
            <a:r>
              <a:rPr lang="en-US" sz="4000" dirty="0"/>
              <a:t>y</a:t>
            </a:r>
            <a:r>
              <a:rPr lang="en-US" sz="4000" dirty="0">
                <a:solidFill>
                  <a:srgbClr val="92D050"/>
                </a:solidFill>
              </a:rPr>
              <a:t>i</a:t>
            </a:r>
            <a:r>
              <a:rPr lang="en-US" sz="4000" dirty="0"/>
              <a:t>n</a:t>
            </a:r>
            <a:r>
              <a:rPr lang="en-US" sz="4000" dirty="0">
                <a:solidFill>
                  <a:srgbClr val="00B0F0"/>
                </a:solidFill>
              </a:rPr>
              <a:t>g</a:t>
            </a:r>
            <a:r>
              <a:rPr lang="en-US" sz="4000" dirty="0"/>
              <a:t> W</a:t>
            </a:r>
            <a:r>
              <a:rPr lang="en-US" sz="4000" dirty="0">
                <a:solidFill>
                  <a:srgbClr val="92D050"/>
                </a:solidFill>
              </a:rPr>
              <a:t>i</a:t>
            </a:r>
            <a:r>
              <a:rPr lang="en-US" sz="4000" dirty="0">
                <a:solidFill>
                  <a:srgbClr val="0070C0"/>
                </a:solidFill>
              </a:rPr>
              <a:t>r</a:t>
            </a:r>
            <a:r>
              <a:rPr lang="en-US" sz="4000" dirty="0">
                <a:solidFill>
                  <a:srgbClr val="FF0000"/>
                </a:solidFill>
              </a:rPr>
              <a:t>e</a:t>
            </a:r>
            <a:endParaRPr lang="en-US" sz="4267" dirty="0"/>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p:txBody>
              <a:bodyPr/>
              <a:lstStyle/>
              <a:p>
                <a:r>
                  <a:rPr lang="en-US" dirty="0"/>
                  <a:t>Force on a current-carrying wire in B-field</a:t>
                </a:r>
              </a:p>
              <a:p>
                <a:pPr lvl="1"/>
                <a:r>
                  <a:rPr lang="en-US" dirty="0"/>
                  <a:t>Direction Follows RHR</a:t>
                </a:r>
              </a:p>
              <a:p>
                <a:pPr lvl="1"/>
                <a14:m>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𝑞𝑣𝐵</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oMath>
                </a14:m>
                <a:endParaRPr lang="en-US" dirty="0"/>
              </a:p>
              <a:p>
                <a:pPr lvl="1"/>
                <a14:m>
                  <m:oMath xmlns:m="http://schemas.openxmlformats.org/officeDocument/2006/math">
                    <m:r>
                      <a:rPr lang="en-US" b="0" i="1" smtClean="0">
                        <a:latin typeface="Cambria Math"/>
                      </a:rPr>
                      <m:t>𝐹</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𝑞</m:t>
                        </m:r>
                      </m:num>
                      <m:den>
                        <m:r>
                          <a:rPr lang="en-US" b="0" i="1" smtClean="0">
                            <a:latin typeface="Cambria Math"/>
                          </a:rPr>
                          <m:t>𝑡</m:t>
                        </m:r>
                      </m:den>
                    </m:f>
                    <m:r>
                      <a:rPr lang="en-US" b="0" i="1" smtClean="0">
                        <a:latin typeface="Cambria Math"/>
                      </a:rPr>
                      <m:t>𝑣𝑡𝐵</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oMath>
                </a14:m>
                <a:endParaRPr lang="en-US" b="0" dirty="0"/>
              </a:p>
              <a:p>
                <a:pPr lvl="1"/>
                <a14:m>
                  <m:oMath xmlns:m="http://schemas.openxmlformats.org/officeDocument/2006/math">
                    <m:r>
                      <a:rPr lang="en-US" b="0" i="1" smtClean="0">
                        <a:latin typeface="Cambria Math"/>
                      </a:rPr>
                      <m:t>𝐼</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𝑞</m:t>
                        </m:r>
                      </m:num>
                      <m:den>
                        <m:r>
                          <a:rPr lang="en-US" b="0" i="1" smtClean="0">
                            <a:latin typeface="Cambria Math"/>
                          </a:rPr>
                          <m:t>𝑡</m:t>
                        </m:r>
                      </m:den>
                    </m:f>
                  </m:oMath>
                </a14:m>
                <a:r>
                  <a:rPr lang="en-US" dirty="0"/>
                  <a:t>           </a:t>
                </a:r>
                <a14:m>
                  <m:oMath xmlns:m="http://schemas.openxmlformats.org/officeDocument/2006/math">
                    <m:r>
                      <a:rPr lang="en-US" b="0" i="1" dirty="0" smtClean="0">
                        <a:latin typeface="Cambria Math"/>
                      </a:rPr>
                      <m:t>𝐿</m:t>
                    </m:r>
                    <m:r>
                      <a:rPr lang="en-US" b="0" i="1" dirty="0" smtClean="0">
                        <a:latin typeface="Cambria Math"/>
                      </a:rPr>
                      <m:t>=</m:t>
                    </m:r>
                    <m:r>
                      <a:rPr lang="en-US" b="0" i="1" dirty="0" smtClean="0">
                        <a:latin typeface="Cambria Math"/>
                      </a:rPr>
                      <m:t>𝑣𝑡</m:t>
                    </m:r>
                  </m:oMath>
                </a14:m>
                <a:endParaRPr lang="en-US" b="0" dirty="0"/>
              </a:p>
              <a:p>
                <a:pPr lvl="1"/>
                <a14:m>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𝐼𝐿𝐵</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oMath>
                </a14:m>
                <a:endParaRPr lang="en-US" dirty="0"/>
              </a:p>
              <a:p>
                <a:pPr lvl="1"/>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blipFill rotWithShape="1">
                <a:blip r:embed="rId3"/>
                <a:stretch>
                  <a:fillRect l="-1355" t="-1254"/>
                </a:stretch>
              </a:blipFill>
            </p:spPr>
            <p:txBody>
              <a:bodyPr/>
              <a:lstStyle/>
              <a:p>
                <a:r>
                  <a:rPr lang="en-US">
                    <a:noFill/>
                  </a:rPr>
                  <a:t> </a:t>
                </a:r>
              </a:p>
            </p:txBody>
          </p:sp>
        </mc:Fallback>
      </mc:AlternateContent>
      <p:pic>
        <p:nvPicPr>
          <p:cNvPr id="11" name="Content Placeholder 10" descr="F21.18.jpg"/>
          <p:cNvPicPr>
            <a:picLocks noGrp="1" noChangeAspect="1"/>
          </p:cNvPicPr>
          <p:nvPr>
            <p:ph sz="half" idx="2"/>
          </p:nvPr>
        </p:nvPicPr>
        <p:blipFill>
          <a:blip r:embed="rId4" cstate="print"/>
          <a:stretch>
            <a:fillRect/>
          </a:stretch>
        </p:blipFill>
        <p:spPr>
          <a:xfrm>
            <a:off x="6604000" y="1508760"/>
            <a:ext cx="5588000" cy="53792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0556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2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ppt_x</p:attrName>
                                        </p:attrNameLst>
                                      </p:cBhvr>
                                      <p:tavLst>
                                        <p:tav tm="0">
                                          <p:val>
                                            <p:strVal val="#ppt_x-.2"/>
                                          </p:val>
                                        </p:tav>
                                        <p:tav tm="100000">
                                          <p:val>
                                            <p:strVal val="#ppt_x"/>
                                          </p:val>
                                        </p:tav>
                                      </p:tavLst>
                                    </p:anim>
                                    <p:anim calcmode="lin" valueType="num">
                                      <p:cBhvr>
                                        <p:cTn id="1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a:t>
            </a:r>
            <a:r>
              <a:rPr lang="en-US" dirty="0"/>
              <a:t>r</a:t>
            </a:r>
            <a:r>
              <a:rPr lang="en-US" dirty="0">
                <a:solidFill>
                  <a:srgbClr val="00B0F0"/>
                </a:solidFill>
              </a:rPr>
              <a:t>e</a:t>
            </a:r>
            <a:r>
              <a:rPr lang="en-US" dirty="0">
                <a:solidFill>
                  <a:srgbClr val="00B050"/>
                </a:solidFill>
              </a:rPr>
              <a:t>d</a:t>
            </a:r>
            <a:r>
              <a:rPr lang="en-US" dirty="0">
                <a:solidFill>
                  <a:srgbClr val="7030A0"/>
                </a:solidFill>
              </a:rPr>
              <a:t>i</a:t>
            </a:r>
            <a:r>
              <a:rPr lang="en-US" dirty="0">
                <a:solidFill>
                  <a:srgbClr val="FFC000"/>
                </a:solidFill>
              </a:rPr>
              <a:t>t</a:t>
            </a:r>
            <a:r>
              <a:rPr lang="en-US" dirty="0">
                <a:solidFill>
                  <a:srgbClr val="FF0000"/>
                </a:solidFill>
              </a:rPr>
              <a:t>s</a:t>
            </a:r>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1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667" dirty="0"/>
              <a:t>This Slideshow was developed to accompany the textbook</a:t>
            </a:r>
          </a:p>
          <a:p>
            <a:pPr lvl="1"/>
            <a:r>
              <a:rPr lang="en-US" sz="2667" i="1" dirty="0"/>
              <a:t>OpenStax High School Physics</a:t>
            </a:r>
          </a:p>
          <a:p>
            <a:pPr lvl="2"/>
            <a:r>
              <a:rPr lang="en-US" sz="2667" i="1" dirty="0"/>
              <a:t>Available for free at </a:t>
            </a:r>
            <a:r>
              <a:rPr lang="en-US" sz="2667" i="1" dirty="0">
                <a:hlinkClick r:id="rId4"/>
              </a:rPr>
              <a:t>https://openstax.org/details/books/physics</a:t>
            </a:r>
            <a:endParaRPr lang="en-US" i="1" dirty="0"/>
          </a:p>
          <a:p>
            <a:pPr lvl="2"/>
            <a:r>
              <a:rPr lang="en-US" sz="2667" i="1" dirty="0"/>
              <a:t>By Paul Peter </a:t>
            </a:r>
            <a:r>
              <a:rPr lang="en-US" sz="2667" i="1" dirty="0" err="1"/>
              <a:t>Urone</a:t>
            </a:r>
            <a:r>
              <a:rPr lang="en-US" sz="2667" i="1" dirty="0"/>
              <a:t> and Roger Hinrichs</a:t>
            </a:r>
          </a:p>
          <a:p>
            <a:pPr lvl="2"/>
            <a:r>
              <a:rPr lang="en-US" sz="2667" i="1" dirty="0"/>
              <a:t>2020 edition</a:t>
            </a:r>
          </a:p>
          <a:p>
            <a:r>
              <a:rPr lang="en-US" sz="2667" dirty="0"/>
              <a:t>Some examples and diagrams are taken from the </a:t>
            </a:r>
            <a:r>
              <a:rPr lang="en-US" sz="2667" i="1" dirty="0"/>
              <a:t>OpenStax College Physics, Physics, </a:t>
            </a:r>
            <a:r>
              <a:rPr lang="en-US" sz="2667" dirty="0"/>
              <a:t>and </a:t>
            </a:r>
            <a:r>
              <a:rPr lang="en-US" sz="2667" i="1" dirty="0" err="1"/>
              <a:t>Cutnell</a:t>
            </a:r>
            <a:r>
              <a:rPr lang="en-US" sz="2667" i="1" dirty="0"/>
              <a:t> &amp; Johnson Physics</a:t>
            </a:r>
            <a:r>
              <a:rPr lang="en-US" sz="2667" dirty="0"/>
              <a:t> 6</a:t>
            </a:r>
            <a:r>
              <a:rPr lang="en-US" sz="2667" baseline="30000" dirty="0"/>
              <a:t>th</a:t>
            </a:r>
            <a:r>
              <a:rPr lang="en-US" sz="2667"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solidFill>
                  <a:srgbClr val="0070C0"/>
                </a:solidFill>
              </a:rPr>
              <a:t>9</a:t>
            </a:r>
            <a:r>
              <a:rPr lang="en-US" sz="4000" dirty="0">
                <a:solidFill>
                  <a:srgbClr val="92D050"/>
                </a:solidFill>
              </a:rPr>
              <a:t>-</a:t>
            </a:r>
            <a:r>
              <a:rPr lang="en-US" sz="4000" dirty="0"/>
              <a:t>0</a:t>
            </a:r>
            <a:r>
              <a:rPr lang="en-US" sz="4000" dirty="0">
                <a:solidFill>
                  <a:srgbClr val="00B0F0"/>
                </a:solidFill>
              </a:rPr>
              <a:t>3</a:t>
            </a:r>
            <a:r>
              <a:rPr lang="en-US" sz="4000" dirty="0"/>
              <a:t> M</a:t>
            </a:r>
            <a:r>
              <a:rPr lang="en-US" sz="4000" dirty="0">
                <a:solidFill>
                  <a:srgbClr val="FF0000"/>
                </a:solidFill>
              </a:rPr>
              <a:t>a</a:t>
            </a:r>
            <a:r>
              <a:rPr lang="en-US" sz="4000" dirty="0">
                <a:solidFill>
                  <a:srgbClr val="00B0F0"/>
                </a:solidFill>
              </a:rPr>
              <a:t>g</a:t>
            </a:r>
            <a:r>
              <a:rPr lang="en-US" sz="4000" dirty="0"/>
              <a:t>n</a:t>
            </a:r>
            <a:r>
              <a:rPr lang="en-US" sz="4000" dirty="0">
                <a:solidFill>
                  <a:srgbClr val="FF0000"/>
                </a:solidFill>
              </a:rPr>
              <a:t>e</a:t>
            </a:r>
            <a:r>
              <a:rPr lang="en-US" sz="4000" dirty="0">
                <a:solidFill>
                  <a:srgbClr val="FFC000"/>
                </a:solidFill>
              </a:rPr>
              <a:t>t</a:t>
            </a:r>
            <a:r>
              <a:rPr lang="en-US" sz="4000" dirty="0">
                <a:solidFill>
                  <a:srgbClr val="92D050"/>
                </a:solidFill>
              </a:rPr>
              <a:t>i</a:t>
            </a:r>
            <a:r>
              <a:rPr lang="en-US" sz="4000" dirty="0">
                <a:solidFill>
                  <a:srgbClr val="00B0F0"/>
                </a:solidFill>
              </a:rPr>
              <a:t>c</a:t>
            </a:r>
            <a:r>
              <a:rPr lang="en-US" sz="4000" dirty="0"/>
              <a:t> F</a:t>
            </a:r>
            <a:r>
              <a:rPr lang="en-US" sz="4000" dirty="0">
                <a:solidFill>
                  <a:srgbClr val="FF0000"/>
                </a:solidFill>
              </a:rPr>
              <a:t>o</a:t>
            </a:r>
            <a:r>
              <a:rPr lang="en-US" sz="4000" dirty="0">
                <a:solidFill>
                  <a:srgbClr val="0070C0"/>
                </a:solidFill>
              </a:rPr>
              <a:t>r</a:t>
            </a:r>
            <a:r>
              <a:rPr lang="en-US" sz="4000" dirty="0">
                <a:solidFill>
                  <a:srgbClr val="00B0F0"/>
                </a:solidFill>
              </a:rPr>
              <a:t>c</a:t>
            </a:r>
            <a:r>
              <a:rPr lang="en-US" sz="4000" dirty="0">
                <a:solidFill>
                  <a:srgbClr val="FF0000"/>
                </a:solidFill>
              </a:rPr>
              <a:t>e</a:t>
            </a:r>
            <a:r>
              <a:rPr lang="en-US" sz="4000" dirty="0"/>
              <a:t> on </a:t>
            </a:r>
            <a:r>
              <a:rPr lang="en-US" sz="4000" dirty="0">
                <a:solidFill>
                  <a:srgbClr val="00B0F0"/>
                </a:solidFill>
              </a:rPr>
              <a:t>C</a:t>
            </a:r>
            <a:r>
              <a:rPr lang="en-US" sz="4000" dirty="0"/>
              <a:t>u</a:t>
            </a:r>
            <a:r>
              <a:rPr lang="en-US" sz="4000" dirty="0">
                <a:solidFill>
                  <a:srgbClr val="0070C0"/>
                </a:solidFill>
              </a:rPr>
              <a:t>rr</a:t>
            </a:r>
            <a:r>
              <a:rPr lang="en-US" sz="4000" dirty="0">
                <a:solidFill>
                  <a:srgbClr val="FF0000"/>
                </a:solidFill>
              </a:rPr>
              <a:t>e</a:t>
            </a:r>
            <a:r>
              <a:rPr lang="en-US" sz="4000" dirty="0"/>
              <a:t>n</a:t>
            </a:r>
            <a:r>
              <a:rPr lang="en-US" sz="4000" dirty="0">
                <a:solidFill>
                  <a:srgbClr val="FFC000"/>
                </a:solidFill>
              </a:rPr>
              <a:t>t</a:t>
            </a:r>
            <a:r>
              <a:rPr lang="en-US" sz="4000" dirty="0"/>
              <a:t>-</a:t>
            </a:r>
            <a:r>
              <a:rPr lang="en-US" sz="4000" dirty="0">
                <a:solidFill>
                  <a:srgbClr val="00B0F0"/>
                </a:solidFill>
              </a:rPr>
              <a:t>C</a:t>
            </a:r>
            <a:r>
              <a:rPr lang="en-US" sz="4000" dirty="0">
                <a:solidFill>
                  <a:srgbClr val="FF0000"/>
                </a:solidFill>
              </a:rPr>
              <a:t>a</a:t>
            </a:r>
            <a:r>
              <a:rPr lang="en-US" sz="4000" dirty="0">
                <a:solidFill>
                  <a:srgbClr val="0070C0"/>
                </a:solidFill>
              </a:rPr>
              <a:t>rr</a:t>
            </a:r>
            <a:r>
              <a:rPr lang="en-US" sz="4000" dirty="0"/>
              <a:t>y</a:t>
            </a:r>
            <a:r>
              <a:rPr lang="en-US" sz="4000" dirty="0">
                <a:solidFill>
                  <a:srgbClr val="92D050"/>
                </a:solidFill>
              </a:rPr>
              <a:t>i</a:t>
            </a:r>
            <a:r>
              <a:rPr lang="en-US" sz="4000" dirty="0"/>
              <a:t>n</a:t>
            </a:r>
            <a:r>
              <a:rPr lang="en-US" sz="4000" dirty="0">
                <a:solidFill>
                  <a:srgbClr val="00B0F0"/>
                </a:solidFill>
              </a:rPr>
              <a:t>g</a:t>
            </a:r>
            <a:r>
              <a:rPr lang="en-US" sz="4000" dirty="0"/>
              <a:t> W</a:t>
            </a:r>
            <a:r>
              <a:rPr lang="en-US" sz="4000" dirty="0">
                <a:solidFill>
                  <a:srgbClr val="92D050"/>
                </a:solidFill>
              </a:rPr>
              <a:t>i</a:t>
            </a:r>
            <a:r>
              <a:rPr lang="en-US" sz="4000" dirty="0">
                <a:solidFill>
                  <a:srgbClr val="0070C0"/>
                </a:solidFill>
              </a:rPr>
              <a:t>r</a:t>
            </a:r>
            <a:r>
              <a:rPr lang="en-US" sz="4000" dirty="0">
                <a:solidFill>
                  <a:srgbClr val="FF0000"/>
                </a:solidFill>
              </a:rPr>
              <a:t>e</a:t>
            </a:r>
            <a:endParaRPr lang="en-US" sz="4267" dirty="0"/>
          </a:p>
        </p:txBody>
      </p:sp>
      <p:sp>
        <p:nvSpPr>
          <p:cNvPr id="2" name="Content Placeholder 1"/>
          <p:cNvSpPr>
            <a:spLocks noGrp="1"/>
          </p:cNvSpPr>
          <p:nvPr>
            <p:ph sz="half" idx="1"/>
          </p:nvPr>
        </p:nvSpPr>
        <p:spPr/>
        <p:txBody>
          <a:bodyPr>
            <a:normAutofit lnSpcReduction="10000"/>
          </a:bodyPr>
          <a:lstStyle/>
          <a:p>
            <a:r>
              <a:rPr lang="en-US" dirty="0"/>
              <a:t>Speakers</a:t>
            </a:r>
          </a:p>
          <a:p>
            <a:pPr lvl="1"/>
            <a:r>
              <a:rPr lang="en-US" dirty="0"/>
              <a:t>Coil of wire attached to cone</a:t>
            </a:r>
          </a:p>
          <a:p>
            <a:pPr lvl="1"/>
            <a:r>
              <a:rPr lang="en-US" dirty="0"/>
              <a:t>That is enclose by a magnet</a:t>
            </a:r>
          </a:p>
          <a:p>
            <a:pPr lvl="1"/>
            <a:r>
              <a:rPr lang="en-US" dirty="0"/>
              <a:t>A varying current is run through the wire</a:t>
            </a:r>
          </a:p>
          <a:p>
            <a:pPr lvl="1"/>
            <a:r>
              <a:rPr lang="en-US" dirty="0"/>
              <a:t>The current in the B-field makes the speaker cone move back and forth</a:t>
            </a:r>
          </a:p>
        </p:txBody>
      </p:sp>
      <p:pic>
        <p:nvPicPr>
          <p:cNvPr id="5" name="Picture 4" descr="F21.19.jpg"/>
          <p:cNvPicPr>
            <a:picLocks noChangeAspect="1"/>
          </p:cNvPicPr>
          <p:nvPr/>
        </p:nvPicPr>
        <p:blipFill>
          <a:blip r:embed="rId3" cstate="print"/>
          <a:srcRect r="45573"/>
          <a:stretch>
            <a:fillRect/>
          </a:stretch>
        </p:blipFill>
        <p:spPr>
          <a:xfrm>
            <a:off x="5791200" y="914400"/>
            <a:ext cx="3962400" cy="2979725"/>
          </a:xfrm>
          <a:prstGeom prst="rect">
            <a:avLst/>
          </a:prstGeom>
          <a:ln>
            <a:noFill/>
          </a:ln>
          <a:effectLst>
            <a:outerShdw blurRad="190500" algn="tl" rotWithShape="0">
              <a:srgbClr val="000000">
                <a:alpha val="70000"/>
              </a:srgbClr>
            </a:outerShdw>
          </a:effectLst>
        </p:spPr>
      </p:pic>
      <p:pic>
        <p:nvPicPr>
          <p:cNvPr id="7" name="Picture 6" descr="F21.19.jpg"/>
          <p:cNvPicPr>
            <a:picLocks noChangeAspect="1"/>
          </p:cNvPicPr>
          <p:nvPr/>
        </p:nvPicPr>
        <p:blipFill>
          <a:blip r:embed="rId3" cstate="print"/>
          <a:srcRect l="54427"/>
          <a:stretch>
            <a:fillRect/>
          </a:stretch>
        </p:blipFill>
        <p:spPr>
          <a:xfrm>
            <a:off x="8432800" y="3581401"/>
            <a:ext cx="3048000" cy="27373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5452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2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solidFill>
                  <a:srgbClr val="0070C0"/>
                </a:solidFill>
              </a:rPr>
              <a:t>9</a:t>
            </a:r>
            <a:r>
              <a:rPr lang="en-US" sz="4000" dirty="0">
                <a:solidFill>
                  <a:srgbClr val="92D050"/>
                </a:solidFill>
              </a:rPr>
              <a:t>-</a:t>
            </a:r>
            <a:r>
              <a:rPr lang="en-US" sz="4000" dirty="0"/>
              <a:t>0</a:t>
            </a:r>
            <a:r>
              <a:rPr lang="en-US" sz="4000" dirty="0">
                <a:solidFill>
                  <a:srgbClr val="00B0F0"/>
                </a:solidFill>
              </a:rPr>
              <a:t>3</a:t>
            </a:r>
            <a:r>
              <a:rPr lang="en-US" sz="4000" dirty="0"/>
              <a:t> M</a:t>
            </a:r>
            <a:r>
              <a:rPr lang="en-US" sz="4000" dirty="0">
                <a:solidFill>
                  <a:srgbClr val="FF0000"/>
                </a:solidFill>
              </a:rPr>
              <a:t>a</a:t>
            </a:r>
            <a:r>
              <a:rPr lang="en-US" sz="4000" dirty="0">
                <a:solidFill>
                  <a:srgbClr val="00B0F0"/>
                </a:solidFill>
              </a:rPr>
              <a:t>g</a:t>
            </a:r>
            <a:r>
              <a:rPr lang="en-US" sz="4000" dirty="0"/>
              <a:t>n</a:t>
            </a:r>
            <a:r>
              <a:rPr lang="en-US" sz="4000" dirty="0">
                <a:solidFill>
                  <a:srgbClr val="FF0000"/>
                </a:solidFill>
              </a:rPr>
              <a:t>e</a:t>
            </a:r>
            <a:r>
              <a:rPr lang="en-US" sz="4000" dirty="0">
                <a:solidFill>
                  <a:srgbClr val="FFC000"/>
                </a:solidFill>
              </a:rPr>
              <a:t>t</a:t>
            </a:r>
            <a:r>
              <a:rPr lang="en-US" sz="4000" dirty="0">
                <a:solidFill>
                  <a:srgbClr val="92D050"/>
                </a:solidFill>
              </a:rPr>
              <a:t>i</a:t>
            </a:r>
            <a:r>
              <a:rPr lang="en-US" sz="4000" dirty="0">
                <a:solidFill>
                  <a:srgbClr val="00B0F0"/>
                </a:solidFill>
              </a:rPr>
              <a:t>c</a:t>
            </a:r>
            <a:r>
              <a:rPr lang="en-US" sz="4000" dirty="0"/>
              <a:t> F</a:t>
            </a:r>
            <a:r>
              <a:rPr lang="en-US" sz="4000" dirty="0">
                <a:solidFill>
                  <a:srgbClr val="FF0000"/>
                </a:solidFill>
              </a:rPr>
              <a:t>o</a:t>
            </a:r>
            <a:r>
              <a:rPr lang="en-US" sz="4000" dirty="0">
                <a:solidFill>
                  <a:srgbClr val="0070C0"/>
                </a:solidFill>
              </a:rPr>
              <a:t>r</a:t>
            </a:r>
            <a:r>
              <a:rPr lang="en-US" sz="4000" dirty="0">
                <a:solidFill>
                  <a:srgbClr val="00B0F0"/>
                </a:solidFill>
              </a:rPr>
              <a:t>c</a:t>
            </a:r>
            <a:r>
              <a:rPr lang="en-US" sz="4000" dirty="0">
                <a:solidFill>
                  <a:srgbClr val="FF0000"/>
                </a:solidFill>
              </a:rPr>
              <a:t>e</a:t>
            </a:r>
            <a:r>
              <a:rPr lang="en-US" sz="4000" dirty="0"/>
              <a:t> on </a:t>
            </a:r>
            <a:r>
              <a:rPr lang="en-US" sz="4000" dirty="0">
                <a:solidFill>
                  <a:srgbClr val="00B0F0"/>
                </a:solidFill>
              </a:rPr>
              <a:t>C</a:t>
            </a:r>
            <a:r>
              <a:rPr lang="en-US" sz="4000" dirty="0"/>
              <a:t>u</a:t>
            </a:r>
            <a:r>
              <a:rPr lang="en-US" sz="4000" dirty="0">
                <a:solidFill>
                  <a:srgbClr val="0070C0"/>
                </a:solidFill>
              </a:rPr>
              <a:t>rr</a:t>
            </a:r>
            <a:r>
              <a:rPr lang="en-US" sz="4000" dirty="0">
                <a:solidFill>
                  <a:srgbClr val="FF0000"/>
                </a:solidFill>
              </a:rPr>
              <a:t>e</a:t>
            </a:r>
            <a:r>
              <a:rPr lang="en-US" sz="4000" dirty="0"/>
              <a:t>n</a:t>
            </a:r>
            <a:r>
              <a:rPr lang="en-US" sz="4000" dirty="0">
                <a:solidFill>
                  <a:srgbClr val="FFC000"/>
                </a:solidFill>
              </a:rPr>
              <a:t>t</a:t>
            </a:r>
            <a:r>
              <a:rPr lang="en-US" sz="4000" dirty="0"/>
              <a:t>-</a:t>
            </a:r>
            <a:r>
              <a:rPr lang="en-US" sz="4000" dirty="0">
                <a:solidFill>
                  <a:srgbClr val="00B0F0"/>
                </a:solidFill>
              </a:rPr>
              <a:t>C</a:t>
            </a:r>
            <a:r>
              <a:rPr lang="en-US" sz="4000" dirty="0">
                <a:solidFill>
                  <a:srgbClr val="FF0000"/>
                </a:solidFill>
              </a:rPr>
              <a:t>a</a:t>
            </a:r>
            <a:r>
              <a:rPr lang="en-US" sz="4000" dirty="0">
                <a:solidFill>
                  <a:srgbClr val="0070C0"/>
                </a:solidFill>
              </a:rPr>
              <a:t>rr</a:t>
            </a:r>
            <a:r>
              <a:rPr lang="en-US" sz="4000" dirty="0"/>
              <a:t>y</a:t>
            </a:r>
            <a:r>
              <a:rPr lang="en-US" sz="4000" dirty="0">
                <a:solidFill>
                  <a:srgbClr val="92D050"/>
                </a:solidFill>
              </a:rPr>
              <a:t>i</a:t>
            </a:r>
            <a:r>
              <a:rPr lang="en-US" sz="4000" dirty="0"/>
              <a:t>n</a:t>
            </a:r>
            <a:r>
              <a:rPr lang="en-US" sz="4000" dirty="0">
                <a:solidFill>
                  <a:srgbClr val="00B0F0"/>
                </a:solidFill>
              </a:rPr>
              <a:t>g</a:t>
            </a:r>
            <a:r>
              <a:rPr lang="en-US" sz="4000" dirty="0"/>
              <a:t> W</a:t>
            </a:r>
            <a:r>
              <a:rPr lang="en-US" sz="4000" dirty="0">
                <a:solidFill>
                  <a:srgbClr val="92D050"/>
                </a:solidFill>
              </a:rPr>
              <a:t>i</a:t>
            </a:r>
            <a:r>
              <a:rPr lang="en-US" sz="4000" dirty="0">
                <a:solidFill>
                  <a:srgbClr val="0070C0"/>
                </a:solidFill>
              </a:rPr>
              <a:t>r</a:t>
            </a:r>
            <a:r>
              <a:rPr lang="en-US" sz="4000" dirty="0">
                <a:solidFill>
                  <a:srgbClr val="FF0000"/>
                </a:solidFill>
              </a:rPr>
              <a:t>e</a:t>
            </a:r>
            <a:endParaRPr lang="en-US" sz="4267" dirty="0"/>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0" y="1508760"/>
                <a:ext cx="5994400" cy="5314694"/>
              </a:xfrm>
            </p:spPr>
            <p:txBody>
              <a:bodyPr>
                <a:normAutofit fontScale="85000" lnSpcReduction="20000"/>
              </a:bodyPr>
              <a:lstStyle/>
              <a:p>
                <a:r>
                  <a:rPr lang="en-US" dirty="0"/>
                  <a:t>Magnetohydrodynamic Propulsion</a:t>
                </a:r>
              </a:p>
              <a:p>
                <a:pPr lvl="1"/>
                <a:r>
                  <a:rPr lang="en-US" dirty="0"/>
                  <a:t>Way to propel boats with no moving parts</a:t>
                </a:r>
              </a:p>
              <a:p>
                <a:pPr lvl="1"/>
                <a:r>
                  <a:rPr lang="en-US" dirty="0"/>
                  <a:t>Seawater enters tube under ship</a:t>
                </a:r>
              </a:p>
              <a:p>
                <a:pPr lvl="1"/>
                <a:r>
                  <a:rPr lang="en-US" dirty="0"/>
                  <a:t>In the tube are electrodes that run current through the water</a:t>
                </a:r>
              </a:p>
              <a:p>
                <a:pPr lvl="1"/>
                <a:r>
                  <a:rPr lang="en-US" dirty="0"/>
                  <a:t>Also in the tube is a strong magnetic field created by superconductors</a:t>
                </a:r>
              </a:p>
              <a:p>
                <a:pPr lvl="1"/>
                <a:r>
                  <a:rPr lang="en-US" dirty="0"/>
                  <a:t>The interaction with the electric current and B-field push the water out the back of the tube which pushes boat forward</a:t>
                </a:r>
              </a:p>
              <a:p>
                <a:pPr lvl="2"/>
                <a14:m>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𝐼𝐿𝐵</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0" y="1508760"/>
                <a:ext cx="5994400" cy="5314694"/>
              </a:xfrm>
              <a:blipFill>
                <a:blip r:embed="rId3"/>
                <a:stretch>
                  <a:fillRect l="-1322" t="-2755" r="-1017"/>
                </a:stretch>
              </a:blipFill>
            </p:spPr>
            <p:txBody>
              <a:bodyPr/>
              <a:lstStyle/>
              <a:p>
                <a:r>
                  <a:rPr lang="en-US">
                    <a:noFill/>
                  </a:rPr>
                  <a:t> </a:t>
                </a:r>
              </a:p>
            </p:txBody>
          </p:sp>
        </mc:Fallback>
      </mc:AlternateContent>
      <p:pic>
        <p:nvPicPr>
          <p:cNvPr id="37" name="Content Placeholder 36" descr="F21.20a-c.jpg"/>
          <p:cNvPicPr>
            <a:picLocks noGrp="1" noChangeAspect="1"/>
          </p:cNvPicPr>
          <p:nvPr>
            <p:ph sz="half" idx="2"/>
          </p:nvPr>
        </p:nvPicPr>
        <p:blipFill>
          <a:blip r:embed="rId4" cstate="print"/>
          <a:srcRect l="56109"/>
          <a:stretch>
            <a:fillRect/>
          </a:stretch>
        </p:blipFill>
        <p:spPr>
          <a:xfrm>
            <a:off x="6807200" y="1543305"/>
            <a:ext cx="5384800" cy="53146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0872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20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A 2 m wire is in a </a:t>
                </a:r>
                <a14:m>
                  <m:oMath xmlns:m="http://schemas.openxmlformats.org/officeDocument/2006/math">
                    <m:r>
                      <a:rPr lang="en-US" b="0" i="1" smtClean="0">
                        <a:latin typeface="Cambria Math"/>
                      </a:rPr>
                      <m:t>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−6</m:t>
                        </m:r>
                      </m:sup>
                    </m:sSup>
                  </m:oMath>
                </a14:m>
                <a:r>
                  <a:rPr lang="en-US" dirty="0"/>
                  <a:t> T magnetic field pointing into the page. It carries 2 A of current flowing up. What is the force on the wire?</a:t>
                </a:r>
              </a:p>
              <a:p>
                <a:endParaRPr lang="en-US" dirty="0"/>
              </a:p>
              <a:p>
                <a:r>
                  <a:rPr lang="en-US" i="1" dirty="0"/>
                  <a:t>F</a:t>
                </a:r>
                <a:r>
                  <a:rPr lang="en-US" dirty="0"/>
                  <a:t> = </a:t>
                </a:r>
                <a14:m>
                  <m:oMath xmlns:m="http://schemas.openxmlformats.org/officeDocument/2006/math">
                    <m:r>
                      <a:rPr lang="en-US" b="0" i="1" smtClean="0">
                        <a:latin typeface="Cambria Math"/>
                      </a:rPr>
                      <m:t>8×</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−6</m:t>
                        </m:r>
                      </m:sup>
                    </m:sSup>
                  </m:oMath>
                </a14:m>
                <a:r>
                  <a:rPr lang="en-US" dirty="0"/>
                  <a:t> T Left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950" t="-1752" r="-1200"/>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000" dirty="0">
                <a:solidFill>
                  <a:srgbClr val="0070C0"/>
                </a:solidFill>
              </a:rPr>
              <a:t>9</a:t>
            </a:r>
            <a:r>
              <a:rPr lang="en-US" sz="4000" dirty="0">
                <a:solidFill>
                  <a:srgbClr val="92D050"/>
                </a:solidFill>
              </a:rPr>
              <a:t>-</a:t>
            </a:r>
            <a:r>
              <a:rPr lang="en-US" sz="4000" dirty="0"/>
              <a:t>0</a:t>
            </a:r>
            <a:r>
              <a:rPr lang="en-US" sz="4000" dirty="0">
                <a:solidFill>
                  <a:srgbClr val="00B0F0"/>
                </a:solidFill>
              </a:rPr>
              <a:t>3</a:t>
            </a:r>
            <a:r>
              <a:rPr lang="en-US" sz="4000" dirty="0"/>
              <a:t> M</a:t>
            </a:r>
            <a:r>
              <a:rPr lang="en-US" sz="4000" dirty="0">
                <a:solidFill>
                  <a:srgbClr val="FF0000"/>
                </a:solidFill>
              </a:rPr>
              <a:t>a</a:t>
            </a:r>
            <a:r>
              <a:rPr lang="en-US" sz="4000" dirty="0">
                <a:solidFill>
                  <a:srgbClr val="00B0F0"/>
                </a:solidFill>
              </a:rPr>
              <a:t>g</a:t>
            </a:r>
            <a:r>
              <a:rPr lang="en-US" sz="4000" dirty="0"/>
              <a:t>n</a:t>
            </a:r>
            <a:r>
              <a:rPr lang="en-US" sz="4000" dirty="0">
                <a:solidFill>
                  <a:srgbClr val="FF0000"/>
                </a:solidFill>
              </a:rPr>
              <a:t>e</a:t>
            </a:r>
            <a:r>
              <a:rPr lang="en-US" sz="4000" dirty="0">
                <a:solidFill>
                  <a:srgbClr val="FFC000"/>
                </a:solidFill>
              </a:rPr>
              <a:t>t</a:t>
            </a:r>
            <a:r>
              <a:rPr lang="en-US" sz="4000" dirty="0">
                <a:solidFill>
                  <a:srgbClr val="92D050"/>
                </a:solidFill>
              </a:rPr>
              <a:t>i</a:t>
            </a:r>
            <a:r>
              <a:rPr lang="en-US" sz="4000" dirty="0">
                <a:solidFill>
                  <a:srgbClr val="00B0F0"/>
                </a:solidFill>
              </a:rPr>
              <a:t>c</a:t>
            </a:r>
            <a:r>
              <a:rPr lang="en-US" sz="4000" dirty="0"/>
              <a:t> F</a:t>
            </a:r>
            <a:r>
              <a:rPr lang="en-US" sz="4000" dirty="0">
                <a:solidFill>
                  <a:srgbClr val="FF0000"/>
                </a:solidFill>
              </a:rPr>
              <a:t>o</a:t>
            </a:r>
            <a:r>
              <a:rPr lang="en-US" sz="4000" dirty="0">
                <a:solidFill>
                  <a:srgbClr val="0070C0"/>
                </a:solidFill>
              </a:rPr>
              <a:t>r</a:t>
            </a:r>
            <a:r>
              <a:rPr lang="en-US" sz="4000" dirty="0">
                <a:solidFill>
                  <a:srgbClr val="00B0F0"/>
                </a:solidFill>
              </a:rPr>
              <a:t>c</a:t>
            </a:r>
            <a:r>
              <a:rPr lang="en-US" sz="4000" dirty="0">
                <a:solidFill>
                  <a:srgbClr val="FF0000"/>
                </a:solidFill>
              </a:rPr>
              <a:t>e</a:t>
            </a:r>
            <a:r>
              <a:rPr lang="en-US" sz="4000" dirty="0"/>
              <a:t> on </a:t>
            </a:r>
            <a:r>
              <a:rPr lang="en-US" sz="4000" dirty="0">
                <a:solidFill>
                  <a:srgbClr val="00B0F0"/>
                </a:solidFill>
              </a:rPr>
              <a:t>C</a:t>
            </a:r>
            <a:r>
              <a:rPr lang="en-US" sz="4000" dirty="0"/>
              <a:t>u</a:t>
            </a:r>
            <a:r>
              <a:rPr lang="en-US" sz="4000" dirty="0">
                <a:solidFill>
                  <a:srgbClr val="0070C0"/>
                </a:solidFill>
              </a:rPr>
              <a:t>rr</a:t>
            </a:r>
            <a:r>
              <a:rPr lang="en-US" sz="4000" dirty="0">
                <a:solidFill>
                  <a:srgbClr val="FF0000"/>
                </a:solidFill>
              </a:rPr>
              <a:t>e</a:t>
            </a:r>
            <a:r>
              <a:rPr lang="en-US" sz="4000" dirty="0"/>
              <a:t>n</a:t>
            </a:r>
            <a:r>
              <a:rPr lang="en-US" sz="4000" dirty="0">
                <a:solidFill>
                  <a:srgbClr val="FFC000"/>
                </a:solidFill>
              </a:rPr>
              <a:t>t</a:t>
            </a:r>
            <a:r>
              <a:rPr lang="en-US" sz="4000" dirty="0"/>
              <a:t>-</a:t>
            </a:r>
            <a:r>
              <a:rPr lang="en-US" sz="4000" dirty="0">
                <a:solidFill>
                  <a:srgbClr val="00B0F0"/>
                </a:solidFill>
              </a:rPr>
              <a:t>C</a:t>
            </a:r>
            <a:r>
              <a:rPr lang="en-US" sz="4000" dirty="0">
                <a:solidFill>
                  <a:srgbClr val="FF0000"/>
                </a:solidFill>
              </a:rPr>
              <a:t>a</a:t>
            </a:r>
            <a:r>
              <a:rPr lang="en-US" sz="4000" dirty="0">
                <a:solidFill>
                  <a:srgbClr val="0070C0"/>
                </a:solidFill>
              </a:rPr>
              <a:t>rr</a:t>
            </a:r>
            <a:r>
              <a:rPr lang="en-US" sz="4000" dirty="0"/>
              <a:t>y</a:t>
            </a:r>
            <a:r>
              <a:rPr lang="en-US" sz="4000" dirty="0">
                <a:solidFill>
                  <a:srgbClr val="92D050"/>
                </a:solidFill>
              </a:rPr>
              <a:t>i</a:t>
            </a:r>
            <a:r>
              <a:rPr lang="en-US" sz="4000" dirty="0"/>
              <a:t>n</a:t>
            </a:r>
            <a:r>
              <a:rPr lang="en-US" sz="4000" dirty="0">
                <a:solidFill>
                  <a:srgbClr val="00B0F0"/>
                </a:solidFill>
              </a:rPr>
              <a:t>g</a:t>
            </a:r>
            <a:r>
              <a:rPr lang="en-US" sz="4000" dirty="0"/>
              <a:t> W</a:t>
            </a:r>
            <a:r>
              <a:rPr lang="en-US" sz="4000" dirty="0">
                <a:solidFill>
                  <a:srgbClr val="92D050"/>
                </a:solidFill>
              </a:rPr>
              <a:t>i</a:t>
            </a:r>
            <a:r>
              <a:rPr lang="en-US" sz="4000" dirty="0">
                <a:solidFill>
                  <a:srgbClr val="0070C0"/>
                </a:solidFill>
              </a:rPr>
              <a:t>r</a:t>
            </a:r>
            <a:r>
              <a:rPr lang="en-US" sz="4000" dirty="0">
                <a:solidFill>
                  <a:srgbClr val="FF0000"/>
                </a:solidFill>
              </a:rPr>
              <a:t>e</a:t>
            </a:r>
            <a:endParaRPr lang="en-US" sz="4267" dirty="0"/>
          </a:p>
        </p:txBody>
      </p:sp>
    </p:spTree>
    <p:extLst>
      <p:ext uri="{BB962C8B-B14F-4D97-AF65-F5344CB8AC3E}">
        <p14:creationId xmlns:p14="http://schemas.microsoft.com/office/powerpoint/2010/main" val="427402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happens when you put a loop of wire in a magnetic field?</a:t>
            </a:r>
          </a:p>
          <a:p>
            <a:r>
              <a:rPr lang="en-US" dirty="0"/>
              <a:t>Side 1 is forced up and side 2 is forced down (RHR)</a:t>
            </a:r>
          </a:p>
          <a:p>
            <a:r>
              <a:rPr lang="en-US" dirty="0"/>
              <a:t>This produces a torque</a:t>
            </a:r>
          </a:p>
          <a:p>
            <a:r>
              <a:rPr lang="en-US" dirty="0"/>
              <a:t>The loop turns until its normal is aligned with the B-field</a:t>
            </a:r>
          </a:p>
        </p:txBody>
      </p:sp>
      <p:sp>
        <p:nvSpPr>
          <p:cNvPr id="3" name="Title 2"/>
          <p:cNvSpPr>
            <a:spLocks noGrp="1"/>
          </p:cNvSpPr>
          <p:nvPr>
            <p:ph type="title"/>
          </p:nvPr>
        </p:nvSpPr>
        <p:spPr/>
        <p:txBody>
          <a:bodyPr>
            <a:noAutofit/>
          </a:bodyPr>
          <a:lstStyle/>
          <a:p>
            <a:r>
              <a:rPr lang="en-US" sz="4000" dirty="0">
                <a:solidFill>
                  <a:srgbClr val="0070C0"/>
                </a:solidFill>
              </a:rPr>
              <a:t>9</a:t>
            </a:r>
            <a:r>
              <a:rPr lang="en-US" sz="4000" dirty="0">
                <a:solidFill>
                  <a:srgbClr val="92D050"/>
                </a:solidFill>
              </a:rPr>
              <a:t>-</a:t>
            </a:r>
            <a:r>
              <a:rPr lang="en-US" sz="4000" dirty="0"/>
              <a:t>0</a:t>
            </a:r>
            <a:r>
              <a:rPr lang="en-US" sz="4000" dirty="0">
                <a:solidFill>
                  <a:srgbClr val="00B0F0"/>
                </a:solidFill>
              </a:rPr>
              <a:t>3</a:t>
            </a:r>
            <a:r>
              <a:rPr lang="en-US" sz="4000" dirty="0"/>
              <a:t> M</a:t>
            </a:r>
            <a:r>
              <a:rPr lang="en-US" sz="4000" dirty="0">
                <a:solidFill>
                  <a:srgbClr val="FF0000"/>
                </a:solidFill>
              </a:rPr>
              <a:t>a</a:t>
            </a:r>
            <a:r>
              <a:rPr lang="en-US" sz="4000" dirty="0">
                <a:solidFill>
                  <a:srgbClr val="00B0F0"/>
                </a:solidFill>
              </a:rPr>
              <a:t>g</a:t>
            </a:r>
            <a:r>
              <a:rPr lang="en-US" sz="4000" dirty="0"/>
              <a:t>n</a:t>
            </a:r>
            <a:r>
              <a:rPr lang="en-US" sz="4000" dirty="0">
                <a:solidFill>
                  <a:srgbClr val="FF0000"/>
                </a:solidFill>
              </a:rPr>
              <a:t>e</a:t>
            </a:r>
            <a:r>
              <a:rPr lang="en-US" sz="4000" dirty="0">
                <a:solidFill>
                  <a:srgbClr val="FFC000"/>
                </a:solidFill>
              </a:rPr>
              <a:t>t</a:t>
            </a:r>
            <a:r>
              <a:rPr lang="en-US" sz="4000" dirty="0">
                <a:solidFill>
                  <a:srgbClr val="92D050"/>
                </a:solidFill>
              </a:rPr>
              <a:t>i</a:t>
            </a:r>
            <a:r>
              <a:rPr lang="en-US" sz="4000" dirty="0">
                <a:solidFill>
                  <a:srgbClr val="00B0F0"/>
                </a:solidFill>
              </a:rPr>
              <a:t>c</a:t>
            </a:r>
            <a:r>
              <a:rPr lang="en-US" sz="4000" dirty="0"/>
              <a:t> F</a:t>
            </a:r>
            <a:r>
              <a:rPr lang="en-US" sz="4000" dirty="0">
                <a:solidFill>
                  <a:srgbClr val="FF0000"/>
                </a:solidFill>
              </a:rPr>
              <a:t>o</a:t>
            </a:r>
            <a:r>
              <a:rPr lang="en-US" sz="4000" dirty="0">
                <a:solidFill>
                  <a:srgbClr val="0070C0"/>
                </a:solidFill>
              </a:rPr>
              <a:t>r</a:t>
            </a:r>
            <a:r>
              <a:rPr lang="en-US" sz="4000" dirty="0">
                <a:solidFill>
                  <a:srgbClr val="00B0F0"/>
                </a:solidFill>
              </a:rPr>
              <a:t>c</a:t>
            </a:r>
            <a:r>
              <a:rPr lang="en-US" sz="4000" dirty="0">
                <a:solidFill>
                  <a:srgbClr val="FF0000"/>
                </a:solidFill>
              </a:rPr>
              <a:t>e</a:t>
            </a:r>
            <a:r>
              <a:rPr lang="en-US" sz="4000" dirty="0"/>
              <a:t> on </a:t>
            </a:r>
            <a:r>
              <a:rPr lang="en-US" sz="4000" dirty="0">
                <a:solidFill>
                  <a:srgbClr val="00B0F0"/>
                </a:solidFill>
              </a:rPr>
              <a:t>C</a:t>
            </a:r>
            <a:r>
              <a:rPr lang="en-US" sz="4000" dirty="0"/>
              <a:t>u</a:t>
            </a:r>
            <a:r>
              <a:rPr lang="en-US" sz="4000" dirty="0">
                <a:solidFill>
                  <a:srgbClr val="0070C0"/>
                </a:solidFill>
              </a:rPr>
              <a:t>rr</a:t>
            </a:r>
            <a:r>
              <a:rPr lang="en-US" sz="4000" dirty="0">
                <a:solidFill>
                  <a:srgbClr val="FF0000"/>
                </a:solidFill>
              </a:rPr>
              <a:t>e</a:t>
            </a:r>
            <a:r>
              <a:rPr lang="en-US" sz="4000" dirty="0"/>
              <a:t>n</a:t>
            </a:r>
            <a:r>
              <a:rPr lang="en-US" sz="4000" dirty="0">
                <a:solidFill>
                  <a:srgbClr val="FFC000"/>
                </a:solidFill>
              </a:rPr>
              <a:t>t</a:t>
            </a:r>
            <a:r>
              <a:rPr lang="en-US" sz="4000" dirty="0"/>
              <a:t>-</a:t>
            </a:r>
            <a:r>
              <a:rPr lang="en-US" sz="4000" dirty="0">
                <a:solidFill>
                  <a:srgbClr val="00B0F0"/>
                </a:solidFill>
              </a:rPr>
              <a:t>C</a:t>
            </a:r>
            <a:r>
              <a:rPr lang="en-US" sz="4000" dirty="0">
                <a:solidFill>
                  <a:srgbClr val="FF0000"/>
                </a:solidFill>
              </a:rPr>
              <a:t>a</a:t>
            </a:r>
            <a:r>
              <a:rPr lang="en-US" sz="4000" dirty="0">
                <a:solidFill>
                  <a:srgbClr val="0070C0"/>
                </a:solidFill>
              </a:rPr>
              <a:t>rr</a:t>
            </a:r>
            <a:r>
              <a:rPr lang="en-US" sz="4000" dirty="0"/>
              <a:t>y</a:t>
            </a:r>
            <a:r>
              <a:rPr lang="en-US" sz="4000" dirty="0">
                <a:solidFill>
                  <a:srgbClr val="92D050"/>
                </a:solidFill>
              </a:rPr>
              <a:t>i</a:t>
            </a:r>
            <a:r>
              <a:rPr lang="en-US" sz="4000" dirty="0"/>
              <a:t>n</a:t>
            </a:r>
            <a:r>
              <a:rPr lang="en-US" sz="4000" dirty="0">
                <a:solidFill>
                  <a:srgbClr val="00B0F0"/>
                </a:solidFill>
              </a:rPr>
              <a:t>g</a:t>
            </a:r>
            <a:r>
              <a:rPr lang="en-US" sz="4000" dirty="0"/>
              <a:t> W</a:t>
            </a:r>
            <a:r>
              <a:rPr lang="en-US" sz="4000" dirty="0">
                <a:solidFill>
                  <a:srgbClr val="92D050"/>
                </a:solidFill>
              </a:rPr>
              <a:t>i</a:t>
            </a:r>
            <a:r>
              <a:rPr lang="en-US" sz="4000" dirty="0">
                <a:solidFill>
                  <a:srgbClr val="0070C0"/>
                </a:solidFill>
              </a:rPr>
              <a:t>r</a:t>
            </a:r>
            <a:r>
              <a:rPr lang="en-US" sz="4000" dirty="0">
                <a:solidFill>
                  <a:srgbClr val="FF0000"/>
                </a:solidFill>
              </a:rPr>
              <a:t>e</a:t>
            </a:r>
            <a:endParaRPr lang="en-US" sz="4267" dirty="0"/>
          </a:p>
        </p:txBody>
      </p:sp>
      <p:pic>
        <p:nvPicPr>
          <p:cNvPr id="4" name="Picture 3" descr="F21.21.jpg"/>
          <p:cNvPicPr>
            <a:picLocks noChangeAspect="1"/>
          </p:cNvPicPr>
          <p:nvPr/>
        </p:nvPicPr>
        <p:blipFill>
          <a:blip r:embed="rId3" cstate="print"/>
          <a:stretch>
            <a:fillRect/>
          </a:stretch>
        </p:blipFill>
        <p:spPr>
          <a:xfrm>
            <a:off x="2133600" y="3886201"/>
            <a:ext cx="8026400" cy="28523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901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20000"/>
              </a:bodyPr>
              <a:lstStyle/>
              <a:p>
                <a:r>
                  <a:rPr lang="en-US" dirty="0"/>
                  <a:t>Torque on Loop of Wire</a:t>
                </a:r>
              </a:p>
              <a:p>
                <a:pPr lvl="1"/>
                <a14:m>
                  <m:oMath xmlns:m="http://schemas.openxmlformats.org/officeDocument/2006/math">
                    <m:r>
                      <a:rPr lang="en-US" b="0" i="1" smtClean="0">
                        <a:latin typeface="Cambria Math"/>
                      </a:rPr>
                      <m:t>𝜏</m:t>
                    </m:r>
                    <m:r>
                      <a:rPr lang="en-US" b="0" i="1" smtClean="0">
                        <a:latin typeface="Cambria Math"/>
                      </a:rPr>
                      <m:t>=</m:t>
                    </m:r>
                    <m:r>
                      <a:rPr lang="en-US" b="0" i="1" smtClean="0">
                        <a:latin typeface="Cambria Math"/>
                      </a:rPr>
                      <m:t>𝑁𝐼𝐴𝐵</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𝜙</m:t>
                        </m:r>
                      </m:e>
                    </m:func>
                  </m:oMath>
                </a14:m>
                <a:endParaRPr lang="en-US" dirty="0"/>
              </a:p>
              <a:p>
                <a:r>
                  <a:rPr lang="en-US" dirty="0"/>
                  <a:t>where</a:t>
                </a:r>
              </a:p>
              <a:p>
                <a:pPr lvl="1"/>
                <a:r>
                  <a:rPr lang="en-US" i="1" dirty="0"/>
                  <a:t>N</a:t>
                </a:r>
                <a:r>
                  <a:rPr lang="en-US" dirty="0"/>
                  <a:t> = Number of loops</a:t>
                </a:r>
              </a:p>
              <a:p>
                <a:pPr lvl="1"/>
                <a:r>
                  <a:rPr lang="en-US" i="1" dirty="0"/>
                  <a:t>I</a:t>
                </a:r>
                <a:r>
                  <a:rPr lang="en-US" dirty="0"/>
                  <a:t> = Current</a:t>
                </a:r>
              </a:p>
              <a:p>
                <a:pPr lvl="1"/>
                <a:r>
                  <a:rPr lang="en-US" i="1" dirty="0"/>
                  <a:t>A</a:t>
                </a:r>
                <a:r>
                  <a:rPr lang="en-US" dirty="0"/>
                  <a:t> = Area of loop</a:t>
                </a:r>
              </a:p>
              <a:p>
                <a:pPr lvl="1"/>
                <a:r>
                  <a:rPr lang="en-US" i="1" dirty="0"/>
                  <a:t>B</a:t>
                </a:r>
                <a:r>
                  <a:rPr lang="en-US" dirty="0"/>
                  <a:t> = Magnetic Field</a:t>
                </a:r>
              </a:p>
              <a:p>
                <a:pPr lvl="1"/>
                <a14:m>
                  <m:oMath xmlns:m="http://schemas.openxmlformats.org/officeDocument/2006/math">
                    <m:r>
                      <a:rPr lang="en-US" b="0" i="1" dirty="0" smtClean="0">
                        <a:latin typeface="Cambria Math"/>
                      </a:rPr>
                      <m:t>𝜙</m:t>
                    </m:r>
                  </m:oMath>
                </a14:m>
                <a:r>
                  <a:rPr lang="en-US" dirty="0"/>
                  <a:t> = Angle between normal and B-field</a:t>
                </a:r>
              </a:p>
              <a:p>
                <a:r>
                  <a:rPr lang="en-US" i="1" dirty="0"/>
                  <a:t>NIA</a:t>
                </a:r>
                <a:r>
                  <a:rPr lang="en-US" dirty="0"/>
                  <a:t> = Magnetic Moment</a:t>
                </a:r>
              </a:p>
              <a:p>
                <a:pPr lvl="1"/>
                <a:r>
                  <a:rPr lang="en-US" dirty="0"/>
                  <a:t>Magnetic moment </a:t>
                </a:r>
                <a:r>
                  <a:rPr lang="en-US" dirty="0">
                    <a:sym typeface="Symbol"/>
                  </a:rPr>
                  <a:t>, torque </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650" t="-3235"/>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000" dirty="0">
                <a:solidFill>
                  <a:srgbClr val="0070C0"/>
                </a:solidFill>
              </a:rPr>
              <a:t>9</a:t>
            </a:r>
            <a:r>
              <a:rPr lang="en-US" sz="4000" dirty="0">
                <a:solidFill>
                  <a:srgbClr val="92D050"/>
                </a:solidFill>
              </a:rPr>
              <a:t>-</a:t>
            </a:r>
            <a:r>
              <a:rPr lang="en-US" sz="4000" dirty="0"/>
              <a:t>0</a:t>
            </a:r>
            <a:r>
              <a:rPr lang="en-US" sz="4000" dirty="0">
                <a:solidFill>
                  <a:srgbClr val="00B0F0"/>
                </a:solidFill>
              </a:rPr>
              <a:t>3</a:t>
            </a:r>
            <a:r>
              <a:rPr lang="en-US" sz="4000" dirty="0"/>
              <a:t> M</a:t>
            </a:r>
            <a:r>
              <a:rPr lang="en-US" sz="4000" dirty="0">
                <a:solidFill>
                  <a:srgbClr val="FF0000"/>
                </a:solidFill>
              </a:rPr>
              <a:t>a</a:t>
            </a:r>
            <a:r>
              <a:rPr lang="en-US" sz="4000" dirty="0">
                <a:solidFill>
                  <a:srgbClr val="00B0F0"/>
                </a:solidFill>
              </a:rPr>
              <a:t>g</a:t>
            </a:r>
            <a:r>
              <a:rPr lang="en-US" sz="4000" dirty="0"/>
              <a:t>n</a:t>
            </a:r>
            <a:r>
              <a:rPr lang="en-US" sz="4000" dirty="0">
                <a:solidFill>
                  <a:srgbClr val="FF0000"/>
                </a:solidFill>
              </a:rPr>
              <a:t>e</a:t>
            </a:r>
            <a:r>
              <a:rPr lang="en-US" sz="4000" dirty="0">
                <a:solidFill>
                  <a:srgbClr val="FFC000"/>
                </a:solidFill>
              </a:rPr>
              <a:t>t</a:t>
            </a:r>
            <a:r>
              <a:rPr lang="en-US" sz="4000" dirty="0">
                <a:solidFill>
                  <a:srgbClr val="92D050"/>
                </a:solidFill>
              </a:rPr>
              <a:t>i</a:t>
            </a:r>
            <a:r>
              <a:rPr lang="en-US" sz="4000" dirty="0">
                <a:solidFill>
                  <a:srgbClr val="00B0F0"/>
                </a:solidFill>
              </a:rPr>
              <a:t>c</a:t>
            </a:r>
            <a:r>
              <a:rPr lang="en-US" sz="4000" dirty="0"/>
              <a:t> F</a:t>
            </a:r>
            <a:r>
              <a:rPr lang="en-US" sz="4000" dirty="0">
                <a:solidFill>
                  <a:srgbClr val="FF0000"/>
                </a:solidFill>
              </a:rPr>
              <a:t>o</a:t>
            </a:r>
            <a:r>
              <a:rPr lang="en-US" sz="4000" dirty="0">
                <a:solidFill>
                  <a:srgbClr val="0070C0"/>
                </a:solidFill>
              </a:rPr>
              <a:t>r</a:t>
            </a:r>
            <a:r>
              <a:rPr lang="en-US" sz="4000" dirty="0">
                <a:solidFill>
                  <a:srgbClr val="00B0F0"/>
                </a:solidFill>
              </a:rPr>
              <a:t>c</a:t>
            </a:r>
            <a:r>
              <a:rPr lang="en-US" sz="4000" dirty="0">
                <a:solidFill>
                  <a:srgbClr val="FF0000"/>
                </a:solidFill>
              </a:rPr>
              <a:t>e</a:t>
            </a:r>
            <a:r>
              <a:rPr lang="en-US" sz="4000" dirty="0"/>
              <a:t> on </a:t>
            </a:r>
            <a:r>
              <a:rPr lang="en-US" sz="4000" dirty="0">
                <a:solidFill>
                  <a:srgbClr val="00B0F0"/>
                </a:solidFill>
              </a:rPr>
              <a:t>C</a:t>
            </a:r>
            <a:r>
              <a:rPr lang="en-US" sz="4000" dirty="0"/>
              <a:t>u</a:t>
            </a:r>
            <a:r>
              <a:rPr lang="en-US" sz="4000" dirty="0">
                <a:solidFill>
                  <a:srgbClr val="0070C0"/>
                </a:solidFill>
              </a:rPr>
              <a:t>rr</a:t>
            </a:r>
            <a:r>
              <a:rPr lang="en-US" sz="4000" dirty="0">
                <a:solidFill>
                  <a:srgbClr val="FF0000"/>
                </a:solidFill>
              </a:rPr>
              <a:t>e</a:t>
            </a:r>
            <a:r>
              <a:rPr lang="en-US" sz="4000" dirty="0"/>
              <a:t>n</a:t>
            </a:r>
            <a:r>
              <a:rPr lang="en-US" sz="4000" dirty="0">
                <a:solidFill>
                  <a:srgbClr val="FFC000"/>
                </a:solidFill>
              </a:rPr>
              <a:t>t</a:t>
            </a:r>
            <a:r>
              <a:rPr lang="en-US" sz="4000" dirty="0"/>
              <a:t>-</a:t>
            </a:r>
            <a:r>
              <a:rPr lang="en-US" sz="4000" dirty="0">
                <a:solidFill>
                  <a:srgbClr val="00B0F0"/>
                </a:solidFill>
              </a:rPr>
              <a:t>C</a:t>
            </a:r>
            <a:r>
              <a:rPr lang="en-US" sz="4000" dirty="0">
                <a:solidFill>
                  <a:srgbClr val="FF0000"/>
                </a:solidFill>
              </a:rPr>
              <a:t>a</a:t>
            </a:r>
            <a:r>
              <a:rPr lang="en-US" sz="4000" dirty="0">
                <a:solidFill>
                  <a:srgbClr val="0070C0"/>
                </a:solidFill>
              </a:rPr>
              <a:t>rr</a:t>
            </a:r>
            <a:r>
              <a:rPr lang="en-US" sz="4000" dirty="0"/>
              <a:t>y</a:t>
            </a:r>
            <a:r>
              <a:rPr lang="en-US" sz="4000" dirty="0">
                <a:solidFill>
                  <a:srgbClr val="92D050"/>
                </a:solidFill>
              </a:rPr>
              <a:t>i</a:t>
            </a:r>
            <a:r>
              <a:rPr lang="en-US" sz="4000" dirty="0"/>
              <a:t>n</a:t>
            </a:r>
            <a:r>
              <a:rPr lang="en-US" sz="4000" dirty="0">
                <a:solidFill>
                  <a:srgbClr val="00B0F0"/>
                </a:solidFill>
              </a:rPr>
              <a:t>g</a:t>
            </a:r>
            <a:r>
              <a:rPr lang="en-US" sz="4000" dirty="0"/>
              <a:t> W</a:t>
            </a:r>
            <a:r>
              <a:rPr lang="en-US" sz="4000" dirty="0">
                <a:solidFill>
                  <a:srgbClr val="92D050"/>
                </a:solidFill>
              </a:rPr>
              <a:t>i</a:t>
            </a:r>
            <a:r>
              <a:rPr lang="en-US" sz="4000" dirty="0">
                <a:solidFill>
                  <a:srgbClr val="0070C0"/>
                </a:solidFill>
              </a:rPr>
              <a:t>r</a:t>
            </a:r>
            <a:r>
              <a:rPr lang="en-US" sz="4000" dirty="0">
                <a:solidFill>
                  <a:srgbClr val="FF0000"/>
                </a:solidFill>
              </a:rPr>
              <a:t>e</a:t>
            </a:r>
            <a:endParaRPr lang="en-US" sz="4267" dirty="0"/>
          </a:p>
        </p:txBody>
      </p:sp>
    </p:spTree>
    <p:extLst>
      <p:ext uri="{BB962C8B-B14F-4D97-AF65-F5344CB8AC3E}">
        <p14:creationId xmlns:p14="http://schemas.microsoft.com/office/powerpoint/2010/main" val="267901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solidFill>
                  <a:srgbClr val="0070C0"/>
                </a:solidFill>
              </a:rPr>
              <a:t>9</a:t>
            </a:r>
            <a:r>
              <a:rPr lang="en-US" sz="4000" dirty="0">
                <a:solidFill>
                  <a:srgbClr val="92D050"/>
                </a:solidFill>
              </a:rPr>
              <a:t>-</a:t>
            </a:r>
            <a:r>
              <a:rPr lang="en-US" sz="4000" dirty="0"/>
              <a:t>0</a:t>
            </a:r>
            <a:r>
              <a:rPr lang="en-US" sz="4000" dirty="0">
                <a:solidFill>
                  <a:srgbClr val="00B0F0"/>
                </a:solidFill>
              </a:rPr>
              <a:t>3</a:t>
            </a:r>
            <a:r>
              <a:rPr lang="en-US" sz="4000" dirty="0"/>
              <a:t> M</a:t>
            </a:r>
            <a:r>
              <a:rPr lang="en-US" sz="4000" dirty="0">
                <a:solidFill>
                  <a:srgbClr val="FF0000"/>
                </a:solidFill>
              </a:rPr>
              <a:t>a</a:t>
            </a:r>
            <a:r>
              <a:rPr lang="en-US" sz="4000" dirty="0">
                <a:solidFill>
                  <a:srgbClr val="00B0F0"/>
                </a:solidFill>
              </a:rPr>
              <a:t>g</a:t>
            </a:r>
            <a:r>
              <a:rPr lang="en-US" sz="4000" dirty="0"/>
              <a:t>n</a:t>
            </a:r>
            <a:r>
              <a:rPr lang="en-US" sz="4000" dirty="0">
                <a:solidFill>
                  <a:srgbClr val="FF0000"/>
                </a:solidFill>
              </a:rPr>
              <a:t>e</a:t>
            </a:r>
            <a:r>
              <a:rPr lang="en-US" sz="4000" dirty="0">
                <a:solidFill>
                  <a:srgbClr val="FFC000"/>
                </a:solidFill>
              </a:rPr>
              <a:t>t</a:t>
            </a:r>
            <a:r>
              <a:rPr lang="en-US" sz="4000" dirty="0">
                <a:solidFill>
                  <a:srgbClr val="92D050"/>
                </a:solidFill>
              </a:rPr>
              <a:t>i</a:t>
            </a:r>
            <a:r>
              <a:rPr lang="en-US" sz="4000" dirty="0">
                <a:solidFill>
                  <a:srgbClr val="00B0F0"/>
                </a:solidFill>
              </a:rPr>
              <a:t>c</a:t>
            </a:r>
            <a:r>
              <a:rPr lang="en-US" sz="4000" dirty="0"/>
              <a:t> F</a:t>
            </a:r>
            <a:r>
              <a:rPr lang="en-US" sz="4000" dirty="0">
                <a:solidFill>
                  <a:srgbClr val="FF0000"/>
                </a:solidFill>
              </a:rPr>
              <a:t>o</a:t>
            </a:r>
            <a:r>
              <a:rPr lang="en-US" sz="4000" dirty="0">
                <a:solidFill>
                  <a:srgbClr val="0070C0"/>
                </a:solidFill>
              </a:rPr>
              <a:t>r</a:t>
            </a:r>
            <a:r>
              <a:rPr lang="en-US" sz="4000" dirty="0">
                <a:solidFill>
                  <a:srgbClr val="00B0F0"/>
                </a:solidFill>
              </a:rPr>
              <a:t>c</a:t>
            </a:r>
            <a:r>
              <a:rPr lang="en-US" sz="4000" dirty="0">
                <a:solidFill>
                  <a:srgbClr val="FF0000"/>
                </a:solidFill>
              </a:rPr>
              <a:t>e</a:t>
            </a:r>
            <a:r>
              <a:rPr lang="en-US" sz="4000" dirty="0"/>
              <a:t> on </a:t>
            </a:r>
            <a:r>
              <a:rPr lang="en-US" sz="4000" dirty="0">
                <a:solidFill>
                  <a:srgbClr val="00B0F0"/>
                </a:solidFill>
              </a:rPr>
              <a:t>C</a:t>
            </a:r>
            <a:r>
              <a:rPr lang="en-US" sz="4000" dirty="0"/>
              <a:t>u</a:t>
            </a:r>
            <a:r>
              <a:rPr lang="en-US" sz="4000" dirty="0">
                <a:solidFill>
                  <a:srgbClr val="0070C0"/>
                </a:solidFill>
              </a:rPr>
              <a:t>rr</a:t>
            </a:r>
            <a:r>
              <a:rPr lang="en-US" sz="4000" dirty="0">
                <a:solidFill>
                  <a:srgbClr val="FF0000"/>
                </a:solidFill>
              </a:rPr>
              <a:t>e</a:t>
            </a:r>
            <a:r>
              <a:rPr lang="en-US" sz="4000" dirty="0"/>
              <a:t>n</a:t>
            </a:r>
            <a:r>
              <a:rPr lang="en-US" sz="4000" dirty="0">
                <a:solidFill>
                  <a:srgbClr val="FFC000"/>
                </a:solidFill>
              </a:rPr>
              <a:t>t</a:t>
            </a:r>
            <a:r>
              <a:rPr lang="en-US" sz="4000" dirty="0"/>
              <a:t>-</a:t>
            </a:r>
            <a:r>
              <a:rPr lang="en-US" sz="4000" dirty="0">
                <a:solidFill>
                  <a:srgbClr val="00B0F0"/>
                </a:solidFill>
              </a:rPr>
              <a:t>C</a:t>
            </a:r>
            <a:r>
              <a:rPr lang="en-US" sz="4000" dirty="0">
                <a:solidFill>
                  <a:srgbClr val="FF0000"/>
                </a:solidFill>
              </a:rPr>
              <a:t>a</a:t>
            </a:r>
            <a:r>
              <a:rPr lang="en-US" sz="4000" dirty="0">
                <a:solidFill>
                  <a:srgbClr val="0070C0"/>
                </a:solidFill>
              </a:rPr>
              <a:t>rr</a:t>
            </a:r>
            <a:r>
              <a:rPr lang="en-US" sz="4000" dirty="0"/>
              <a:t>y</a:t>
            </a:r>
            <a:r>
              <a:rPr lang="en-US" sz="4000" dirty="0">
                <a:solidFill>
                  <a:srgbClr val="92D050"/>
                </a:solidFill>
              </a:rPr>
              <a:t>i</a:t>
            </a:r>
            <a:r>
              <a:rPr lang="en-US" sz="4000" dirty="0"/>
              <a:t>n</a:t>
            </a:r>
            <a:r>
              <a:rPr lang="en-US" sz="4000" dirty="0">
                <a:solidFill>
                  <a:srgbClr val="00B0F0"/>
                </a:solidFill>
              </a:rPr>
              <a:t>g</a:t>
            </a:r>
            <a:r>
              <a:rPr lang="en-US" sz="4000" dirty="0"/>
              <a:t> W</a:t>
            </a:r>
            <a:r>
              <a:rPr lang="en-US" sz="4000" dirty="0">
                <a:solidFill>
                  <a:srgbClr val="92D050"/>
                </a:solidFill>
              </a:rPr>
              <a:t>i</a:t>
            </a:r>
            <a:r>
              <a:rPr lang="en-US" sz="4000" dirty="0">
                <a:solidFill>
                  <a:srgbClr val="0070C0"/>
                </a:solidFill>
              </a:rPr>
              <a:t>r</a:t>
            </a:r>
            <a:r>
              <a:rPr lang="en-US" sz="4000" dirty="0">
                <a:solidFill>
                  <a:srgbClr val="FF0000"/>
                </a:solidFill>
              </a:rPr>
              <a:t>e</a:t>
            </a:r>
            <a:endParaRPr lang="en-US" sz="4267" dirty="0"/>
          </a:p>
        </p:txBody>
      </p:sp>
      <p:sp>
        <p:nvSpPr>
          <p:cNvPr id="2" name="Content Placeholder 1"/>
          <p:cNvSpPr>
            <a:spLocks noGrp="1"/>
          </p:cNvSpPr>
          <p:nvPr>
            <p:ph sz="half" idx="1"/>
          </p:nvPr>
        </p:nvSpPr>
        <p:spPr>
          <a:xfrm>
            <a:off x="0" y="1508760"/>
            <a:ext cx="5994400" cy="5349240"/>
          </a:xfrm>
        </p:spPr>
        <p:txBody>
          <a:bodyPr>
            <a:normAutofit fontScale="85000" lnSpcReduction="20000"/>
          </a:bodyPr>
          <a:lstStyle/>
          <a:p>
            <a:r>
              <a:rPr lang="en-US" dirty="0"/>
              <a:t>Electric Motor</a:t>
            </a:r>
          </a:p>
          <a:p>
            <a:pPr lvl="1"/>
            <a:r>
              <a:rPr lang="en-US" dirty="0"/>
              <a:t>Many loops of current-carrying wire placed between two magnets (B-field)</a:t>
            </a:r>
          </a:p>
          <a:p>
            <a:pPr lvl="1"/>
            <a:r>
              <a:rPr lang="en-US" dirty="0"/>
              <a:t>The loops are attached to half-rings</a:t>
            </a:r>
          </a:p>
          <a:p>
            <a:pPr lvl="1"/>
            <a:r>
              <a:rPr lang="en-US" dirty="0"/>
              <a:t>The torque turns the loops until the normal is aligned to B-field</a:t>
            </a:r>
          </a:p>
          <a:p>
            <a:pPr lvl="1"/>
            <a:r>
              <a:rPr lang="en-US" dirty="0"/>
              <a:t>At that point the half-rings don’t connect to electric current</a:t>
            </a:r>
          </a:p>
          <a:p>
            <a:pPr lvl="1"/>
            <a:r>
              <a:rPr lang="en-US" dirty="0"/>
              <a:t>Momentum makes the loop turn more</a:t>
            </a:r>
          </a:p>
          <a:p>
            <a:pPr lvl="1"/>
            <a:r>
              <a:rPr lang="en-US" dirty="0"/>
              <a:t>The half-rings connect with the current to repeat the process</a:t>
            </a:r>
          </a:p>
        </p:txBody>
      </p:sp>
      <p:sp>
        <p:nvSpPr>
          <p:cNvPr id="5" name="Content Placeholder 4"/>
          <p:cNvSpPr>
            <a:spLocks noGrp="1"/>
          </p:cNvSpPr>
          <p:nvPr>
            <p:ph sz="half" idx="2"/>
          </p:nvPr>
        </p:nvSpPr>
        <p:spPr/>
        <p:txBody>
          <a:bodyPr>
            <a:normAutofit fontScale="85000" lnSpcReduction="20000"/>
          </a:bodyPr>
          <a:lstStyle/>
          <a:p>
            <a:endParaRPr lang="en-US"/>
          </a:p>
        </p:txBody>
      </p:sp>
      <p:pic>
        <p:nvPicPr>
          <p:cNvPr id="4" name="Picture 3" descr="F21.24.jpg"/>
          <p:cNvPicPr>
            <a:picLocks noChangeAspect="1"/>
          </p:cNvPicPr>
          <p:nvPr/>
        </p:nvPicPr>
        <p:blipFill>
          <a:blip r:embed="rId3" cstate="print"/>
          <a:srcRect r="49920"/>
          <a:stretch>
            <a:fillRect/>
          </a:stretch>
        </p:blipFill>
        <p:spPr>
          <a:xfrm>
            <a:off x="5994400" y="838200"/>
            <a:ext cx="3352800" cy="3407787"/>
          </a:xfrm>
          <a:prstGeom prst="rect">
            <a:avLst/>
          </a:prstGeom>
          <a:ln>
            <a:noFill/>
          </a:ln>
          <a:effectLst>
            <a:outerShdw blurRad="190500" algn="tl" rotWithShape="0">
              <a:srgbClr val="000000">
                <a:alpha val="70000"/>
              </a:srgbClr>
            </a:outerShdw>
          </a:effectLst>
        </p:spPr>
      </p:pic>
      <p:pic>
        <p:nvPicPr>
          <p:cNvPr id="8" name="Picture 7" descr="F21.24.jpg"/>
          <p:cNvPicPr>
            <a:picLocks noChangeAspect="1"/>
          </p:cNvPicPr>
          <p:nvPr/>
        </p:nvPicPr>
        <p:blipFill>
          <a:blip r:embed="rId3" cstate="print"/>
          <a:srcRect l="50080" r="-160"/>
          <a:stretch>
            <a:fillRect/>
          </a:stretch>
        </p:blipFill>
        <p:spPr>
          <a:xfrm>
            <a:off x="8940800" y="3553480"/>
            <a:ext cx="3251200" cy="33045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692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A simple electric motor needs to supply a maximum torque of 10 Nm. It uses 0.1 A of current.  The magnetic field in the motor is 0.02 T.  If the coil is a circle with radius of 2 cm, how many turns should be in the coil?</a:t>
                </a:r>
              </a:p>
              <a:p>
                <a:pPr lvl="1"/>
                <a:endParaRPr lang="en-US" dirty="0"/>
              </a:p>
              <a:p>
                <a:r>
                  <a:rPr lang="en-US" i="1" dirty="0">
                    <a:sym typeface="Wingdings" pitchFamily="2" charset="2"/>
                  </a:rPr>
                  <a:t>N</a:t>
                </a:r>
                <a:r>
                  <a:rPr lang="en-US" dirty="0">
                    <a:sym typeface="Wingdings" pitchFamily="2" charset="2"/>
                  </a:rPr>
                  <a:t> = </a:t>
                </a:r>
                <a14:m>
                  <m:oMath xmlns:m="http://schemas.openxmlformats.org/officeDocument/2006/math">
                    <m:r>
                      <a:rPr lang="en-US" i="1" dirty="0" smtClean="0">
                        <a:latin typeface="Cambria Math"/>
                        <a:sym typeface="Wingdings" pitchFamily="2" charset="2"/>
                      </a:rPr>
                      <m:t>3.98</m:t>
                    </m:r>
                    <m:r>
                      <a:rPr lang="en-US" b="0" i="1" dirty="0" smtClean="0">
                        <a:latin typeface="Cambria Math"/>
                        <a:sym typeface="Wingdings" pitchFamily="2" charset="2"/>
                      </a:rPr>
                      <m:t>×</m:t>
                    </m:r>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10</m:t>
                        </m:r>
                      </m:e>
                      <m:sup>
                        <m:r>
                          <a:rPr lang="en-US" b="0" i="1" dirty="0" smtClean="0">
                            <a:latin typeface="Cambria Math"/>
                            <a:sym typeface="Wingdings" pitchFamily="2" charset="2"/>
                          </a:rPr>
                          <m:t>6</m:t>
                        </m:r>
                      </m:sup>
                    </m:sSup>
                  </m:oMath>
                </a14:m>
                <a:r>
                  <a:rPr lang="en-US" dirty="0">
                    <a:sym typeface="Wingdings" pitchFamily="2" charset="2"/>
                  </a:rPr>
                  <a:t> turns</a:t>
                </a:r>
                <a:endParaRPr lang="en-US" dirty="0"/>
              </a:p>
              <a:p>
                <a:pPr lvl="1"/>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950" t="-1752"/>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000" dirty="0">
                <a:solidFill>
                  <a:srgbClr val="0070C0"/>
                </a:solidFill>
              </a:rPr>
              <a:t>9</a:t>
            </a:r>
            <a:r>
              <a:rPr lang="en-US" sz="4000" dirty="0">
                <a:solidFill>
                  <a:srgbClr val="92D050"/>
                </a:solidFill>
              </a:rPr>
              <a:t>-</a:t>
            </a:r>
            <a:r>
              <a:rPr lang="en-US" sz="4000" dirty="0"/>
              <a:t>0</a:t>
            </a:r>
            <a:r>
              <a:rPr lang="en-US" sz="4000" dirty="0">
                <a:solidFill>
                  <a:srgbClr val="00B0F0"/>
                </a:solidFill>
              </a:rPr>
              <a:t>3</a:t>
            </a:r>
            <a:r>
              <a:rPr lang="en-US" sz="4000" dirty="0"/>
              <a:t> M</a:t>
            </a:r>
            <a:r>
              <a:rPr lang="en-US" sz="4000" dirty="0">
                <a:solidFill>
                  <a:srgbClr val="FF0000"/>
                </a:solidFill>
              </a:rPr>
              <a:t>a</a:t>
            </a:r>
            <a:r>
              <a:rPr lang="en-US" sz="4000" dirty="0">
                <a:solidFill>
                  <a:srgbClr val="00B0F0"/>
                </a:solidFill>
              </a:rPr>
              <a:t>g</a:t>
            </a:r>
            <a:r>
              <a:rPr lang="en-US" sz="4000" dirty="0"/>
              <a:t>n</a:t>
            </a:r>
            <a:r>
              <a:rPr lang="en-US" sz="4000" dirty="0">
                <a:solidFill>
                  <a:srgbClr val="FF0000"/>
                </a:solidFill>
              </a:rPr>
              <a:t>e</a:t>
            </a:r>
            <a:r>
              <a:rPr lang="en-US" sz="4000" dirty="0">
                <a:solidFill>
                  <a:srgbClr val="FFC000"/>
                </a:solidFill>
              </a:rPr>
              <a:t>t</a:t>
            </a:r>
            <a:r>
              <a:rPr lang="en-US" sz="4000" dirty="0">
                <a:solidFill>
                  <a:srgbClr val="92D050"/>
                </a:solidFill>
              </a:rPr>
              <a:t>i</a:t>
            </a:r>
            <a:r>
              <a:rPr lang="en-US" sz="4000" dirty="0">
                <a:solidFill>
                  <a:srgbClr val="00B0F0"/>
                </a:solidFill>
              </a:rPr>
              <a:t>c</a:t>
            </a:r>
            <a:r>
              <a:rPr lang="en-US" sz="4000" dirty="0"/>
              <a:t> F</a:t>
            </a:r>
            <a:r>
              <a:rPr lang="en-US" sz="4000" dirty="0">
                <a:solidFill>
                  <a:srgbClr val="FF0000"/>
                </a:solidFill>
              </a:rPr>
              <a:t>o</a:t>
            </a:r>
            <a:r>
              <a:rPr lang="en-US" sz="4000" dirty="0">
                <a:solidFill>
                  <a:srgbClr val="0070C0"/>
                </a:solidFill>
              </a:rPr>
              <a:t>r</a:t>
            </a:r>
            <a:r>
              <a:rPr lang="en-US" sz="4000" dirty="0">
                <a:solidFill>
                  <a:srgbClr val="00B0F0"/>
                </a:solidFill>
              </a:rPr>
              <a:t>c</a:t>
            </a:r>
            <a:r>
              <a:rPr lang="en-US" sz="4000" dirty="0">
                <a:solidFill>
                  <a:srgbClr val="FF0000"/>
                </a:solidFill>
              </a:rPr>
              <a:t>e</a:t>
            </a:r>
            <a:r>
              <a:rPr lang="en-US" sz="4000" dirty="0"/>
              <a:t> on </a:t>
            </a:r>
            <a:r>
              <a:rPr lang="en-US" sz="4000" dirty="0">
                <a:solidFill>
                  <a:srgbClr val="00B0F0"/>
                </a:solidFill>
              </a:rPr>
              <a:t>C</a:t>
            </a:r>
            <a:r>
              <a:rPr lang="en-US" sz="4000" dirty="0"/>
              <a:t>u</a:t>
            </a:r>
            <a:r>
              <a:rPr lang="en-US" sz="4000" dirty="0">
                <a:solidFill>
                  <a:srgbClr val="0070C0"/>
                </a:solidFill>
              </a:rPr>
              <a:t>rr</a:t>
            </a:r>
            <a:r>
              <a:rPr lang="en-US" sz="4000" dirty="0">
                <a:solidFill>
                  <a:srgbClr val="FF0000"/>
                </a:solidFill>
              </a:rPr>
              <a:t>e</a:t>
            </a:r>
            <a:r>
              <a:rPr lang="en-US" sz="4000" dirty="0"/>
              <a:t>n</a:t>
            </a:r>
            <a:r>
              <a:rPr lang="en-US" sz="4000" dirty="0">
                <a:solidFill>
                  <a:srgbClr val="FFC000"/>
                </a:solidFill>
              </a:rPr>
              <a:t>t</a:t>
            </a:r>
            <a:r>
              <a:rPr lang="en-US" sz="4000" dirty="0"/>
              <a:t>-</a:t>
            </a:r>
            <a:r>
              <a:rPr lang="en-US" sz="4000" dirty="0">
                <a:solidFill>
                  <a:srgbClr val="00B0F0"/>
                </a:solidFill>
              </a:rPr>
              <a:t>C</a:t>
            </a:r>
            <a:r>
              <a:rPr lang="en-US" sz="4000" dirty="0">
                <a:solidFill>
                  <a:srgbClr val="FF0000"/>
                </a:solidFill>
              </a:rPr>
              <a:t>a</a:t>
            </a:r>
            <a:r>
              <a:rPr lang="en-US" sz="4000" dirty="0">
                <a:solidFill>
                  <a:srgbClr val="0070C0"/>
                </a:solidFill>
              </a:rPr>
              <a:t>rr</a:t>
            </a:r>
            <a:r>
              <a:rPr lang="en-US" sz="4000" dirty="0"/>
              <a:t>y</a:t>
            </a:r>
            <a:r>
              <a:rPr lang="en-US" sz="4000" dirty="0">
                <a:solidFill>
                  <a:srgbClr val="92D050"/>
                </a:solidFill>
              </a:rPr>
              <a:t>i</a:t>
            </a:r>
            <a:r>
              <a:rPr lang="en-US" sz="4000" dirty="0"/>
              <a:t>n</a:t>
            </a:r>
            <a:r>
              <a:rPr lang="en-US" sz="4000" dirty="0">
                <a:solidFill>
                  <a:srgbClr val="00B0F0"/>
                </a:solidFill>
              </a:rPr>
              <a:t>g</a:t>
            </a:r>
            <a:r>
              <a:rPr lang="en-US" sz="4000" dirty="0"/>
              <a:t> W</a:t>
            </a:r>
            <a:r>
              <a:rPr lang="en-US" sz="4000" dirty="0">
                <a:solidFill>
                  <a:srgbClr val="92D050"/>
                </a:solidFill>
              </a:rPr>
              <a:t>i</a:t>
            </a:r>
            <a:r>
              <a:rPr lang="en-US" sz="4000" dirty="0">
                <a:solidFill>
                  <a:srgbClr val="0070C0"/>
                </a:solidFill>
              </a:rPr>
              <a:t>r</a:t>
            </a:r>
            <a:r>
              <a:rPr lang="en-US" sz="4000" dirty="0">
                <a:solidFill>
                  <a:srgbClr val="FF0000"/>
                </a:solidFill>
              </a:rPr>
              <a:t>e</a:t>
            </a:r>
            <a:endParaRPr lang="en-US" sz="4267" dirty="0"/>
          </a:p>
        </p:txBody>
      </p:sp>
    </p:spTree>
    <p:extLst>
      <p:ext uri="{BB962C8B-B14F-4D97-AF65-F5344CB8AC3E}">
        <p14:creationId xmlns:p14="http://schemas.microsoft.com/office/powerpoint/2010/main" val="172699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9-</a:t>
            </a:r>
            <a:r>
              <a:rPr lang="en-US" dirty="0">
                <a:solidFill>
                  <a:srgbClr val="FF0000"/>
                </a:solidFill>
              </a:rPr>
              <a:t>0</a:t>
            </a:r>
            <a:r>
              <a:rPr lang="en-US" dirty="0">
                <a:solidFill>
                  <a:schemeClr val="tx2"/>
                </a:solidFill>
              </a:rPr>
              <a:t>3</a:t>
            </a:r>
            <a:r>
              <a:rPr lang="en-US" dirty="0"/>
              <a:t> </a:t>
            </a:r>
            <a:r>
              <a:rPr lang="en-US" dirty="0">
                <a:solidFill>
                  <a:srgbClr val="92D050"/>
                </a:solidFill>
              </a:rPr>
              <a:t>H</a:t>
            </a:r>
            <a:r>
              <a:rPr lang="en-US" dirty="0">
                <a:solidFill>
                  <a:srgbClr val="FF0000"/>
                </a:solidFill>
              </a:rPr>
              <a:t>o</a:t>
            </a:r>
            <a:r>
              <a:rPr lang="en-US" dirty="0">
                <a:solidFill>
                  <a:srgbClr val="00B0F0"/>
                </a:solidFill>
              </a:rPr>
              <a:t>m</a:t>
            </a:r>
            <a:r>
              <a:rPr lang="en-US" dirty="0"/>
              <a:t>e</a:t>
            </a:r>
            <a:r>
              <a:rPr lang="en-US" dirty="0">
                <a:solidFill>
                  <a:srgbClr val="92D050"/>
                </a:solidFill>
              </a:rPr>
              <a:t>w</a:t>
            </a:r>
            <a:r>
              <a:rPr lang="en-US" dirty="0">
                <a:solidFill>
                  <a:srgbClr val="FF0000"/>
                </a:solidFill>
              </a:rPr>
              <a:t>o</a:t>
            </a:r>
            <a:r>
              <a:rPr lang="en-US" dirty="0">
                <a:solidFill>
                  <a:srgbClr val="002060"/>
                </a:solidFill>
              </a:rPr>
              <a:t>r</a:t>
            </a:r>
            <a:r>
              <a:rPr lang="en-US" dirty="0">
                <a:solidFill>
                  <a:srgbClr val="FFC000"/>
                </a:solidFill>
              </a:rPr>
              <a:t>k</a:t>
            </a:r>
          </a:p>
        </p:txBody>
      </p:sp>
      <p:sp>
        <p:nvSpPr>
          <p:cNvPr id="3" name="Content Placeholder 2"/>
          <p:cNvSpPr>
            <a:spLocks noGrp="1"/>
          </p:cNvSpPr>
          <p:nvPr>
            <p:ph idx="1"/>
          </p:nvPr>
        </p:nvSpPr>
        <p:spPr/>
        <p:txBody>
          <a:bodyPr>
            <a:normAutofit/>
          </a:bodyPr>
          <a:lstStyle/>
          <a:p>
            <a:r>
              <a:rPr lang="en-US" dirty="0"/>
              <a:t>Don’t get stuck on these magnet problems</a:t>
            </a:r>
          </a:p>
          <a:p>
            <a:endParaRPr lang="en-US" dirty="0"/>
          </a:p>
          <a:p>
            <a:r>
              <a:rPr lang="en-US" dirty="0"/>
              <a:t>Read </a:t>
            </a:r>
          </a:p>
          <a:p>
            <a:pPr lvl="1"/>
            <a:r>
              <a:rPr lang="en-US" dirty="0"/>
              <a:t>OpenStax College Physics 2e 22.9-22.11</a:t>
            </a:r>
          </a:p>
          <a:p>
            <a:pPr lvl="1"/>
            <a:r>
              <a:rPr lang="en-US" dirty="0"/>
              <a:t>OR</a:t>
            </a:r>
          </a:p>
          <a:p>
            <a:pPr lvl="1"/>
            <a:r>
              <a:rPr lang="en-US" dirty="0"/>
              <a:t>OpenStax High School Physics 20.1</a:t>
            </a:r>
          </a:p>
        </p:txBody>
      </p:sp>
    </p:spTree>
    <p:extLst>
      <p:ext uri="{BB962C8B-B14F-4D97-AF65-F5344CB8AC3E}">
        <p14:creationId xmlns:p14="http://schemas.microsoft.com/office/powerpoint/2010/main" val="638896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3197-78BC-45D9-B8CA-CA9759CC00EC}"/>
              </a:ext>
            </a:extLst>
          </p:cNvPr>
          <p:cNvSpPr>
            <a:spLocks noGrp="1"/>
          </p:cNvSpPr>
          <p:nvPr>
            <p:ph type="title"/>
          </p:nvPr>
        </p:nvSpPr>
        <p:spPr/>
        <p:txBody>
          <a:bodyPr>
            <a:normAutofit fontScale="90000"/>
          </a:bodyPr>
          <a:lstStyle/>
          <a:p>
            <a:r>
              <a:rPr lang="en-US" dirty="0">
                <a:solidFill>
                  <a:srgbClr val="7030A0"/>
                </a:solidFill>
              </a:rPr>
              <a:t>9</a:t>
            </a:r>
            <a:r>
              <a:rPr lang="en-US" dirty="0">
                <a:solidFill>
                  <a:srgbClr val="92D050"/>
                </a:solidFill>
              </a:rPr>
              <a:t>-</a:t>
            </a:r>
            <a:r>
              <a:rPr lang="en-US" dirty="0"/>
              <a:t>0</a:t>
            </a:r>
            <a:r>
              <a:rPr lang="en-US" dirty="0">
                <a:solidFill>
                  <a:srgbClr val="FF0000"/>
                </a:solidFill>
              </a:rPr>
              <a:t>4</a:t>
            </a:r>
            <a:r>
              <a:rPr lang="en-US" dirty="0"/>
              <a:t> M</a:t>
            </a:r>
            <a:r>
              <a:rPr lang="en-US" dirty="0">
                <a:solidFill>
                  <a:srgbClr val="FF0000"/>
                </a:solidFill>
              </a:rPr>
              <a:t>a</a:t>
            </a:r>
            <a:r>
              <a:rPr lang="en-US" dirty="0"/>
              <a:t>g</a:t>
            </a:r>
            <a:r>
              <a:rPr lang="en-US" dirty="0">
                <a:solidFill>
                  <a:srgbClr val="7030A0"/>
                </a:solidFill>
              </a:rPr>
              <a:t>n</a:t>
            </a:r>
            <a:r>
              <a:rPr lang="en-US" dirty="0">
                <a:solidFill>
                  <a:srgbClr val="FF0000"/>
                </a:solidFill>
              </a:rPr>
              <a:t>e</a:t>
            </a:r>
            <a:r>
              <a:rPr lang="en-US" dirty="0">
                <a:solidFill>
                  <a:srgbClr val="92D050"/>
                </a:solidFill>
              </a:rPr>
              <a:t>t</a:t>
            </a:r>
            <a:r>
              <a:rPr lang="en-US" dirty="0">
                <a:solidFill>
                  <a:srgbClr val="00B0F0"/>
                </a:solidFill>
              </a:rPr>
              <a:t>i</a:t>
            </a:r>
            <a:r>
              <a:rPr lang="en-US" dirty="0">
                <a:solidFill>
                  <a:srgbClr val="7030A0"/>
                </a:solidFill>
              </a:rPr>
              <a:t>c</a:t>
            </a:r>
            <a:r>
              <a:rPr lang="en-US" dirty="0"/>
              <a:t> F</a:t>
            </a:r>
            <a:r>
              <a:rPr lang="en-US" dirty="0">
                <a:solidFill>
                  <a:srgbClr val="00B0F0"/>
                </a:solidFill>
              </a:rPr>
              <a:t>i</a:t>
            </a:r>
            <a:r>
              <a:rPr lang="en-US" dirty="0">
                <a:solidFill>
                  <a:srgbClr val="FF0000"/>
                </a:solidFill>
              </a:rPr>
              <a:t>e</a:t>
            </a:r>
            <a:r>
              <a:rPr lang="en-US" dirty="0"/>
              <a:t>l</a:t>
            </a:r>
            <a:r>
              <a:rPr lang="en-US" dirty="0">
                <a:solidFill>
                  <a:srgbClr val="92D050"/>
                </a:solidFill>
              </a:rPr>
              <a:t>d</a:t>
            </a:r>
            <a:r>
              <a:rPr lang="en-US" dirty="0"/>
              <a:t>s </a:t>
            </a:r>
            <a:r>
              <a:rPr lang="en-US" dirty="0">
                <a:solidFill>
                  <a:srgbClr val="92D050"/>
                </a:solidFill>
              </a:rPr>
              <a:t>P</a:t>
            </a:r>
            <a:r>
              <a:rPr lang="en-US" dirty="0"/>
              <a:t>r</a:t>
            </a:r>
            <a:r>
              <a:rPr lang="en-US" dirty="0">
                <a:solidFill>
                  <a:srgbClr val="FF0000"/>
                </a:solidFill>
              </a:rPr>
              <a:t>o</a:t>
            </a:r>
            <a:r>
              <a:rPr lang="en-US" dirty="0">
                <a:solidFill>
                  <a:srgbClr val="92D050"/>
                </a:solidFill>
              </a:rPr>
              <a:t>d</a:t>
            </a:r>
            <a:r>
              <a:rPr lang="en-US" dirty="0">
                <a:solidFill>
                  <a:srgbClr val="00B0F0"/>
                </a:solidFill>
              </a:rPr>
              <a:t>u</a:t>
            </a:r>
            <a:r>
              <a:rPr lang="en-US" dirty="0">
                <a:solidFill>
                  <a:srgbClr val="7030A0"/>
                </a:solidFill>
              </a:rPr>
              <a:t>c</a:t>
            </a:r>
            <a:r>
              <a:rPr lang="en-US" dirty="0">
                <a:solidFill>
                  <a:srgbClr val="FF0000"/>
                </a:solidFill>
              </a:rPr>
              <a:t>e</a:t>
            </a:r>
            <a:r>
              <a:rPr lang="en-US" dirty="0">
                <a:solidFill>
                  <a:srgbClr val="92D050"/>
                </a:solidFill>
              </a:rPr>
              <a:t>d</a:t>
            </a:r>
            <a:r>
              <a:rPr lang="en-US" dirty="0"/>
              <a:t> b</a:t>
            </a:r>
            <a:r>
              <a:rPr lang="en-US" dirty="0">
                <a:solidFill>
                  <a:srgbClr val="00B0F0"/>
                </a:solidFill>
              </a:rPr>
              <a:t>y</a:t>
            </a:r>
            <a:r>
              <a:rPr lang="en-US" dirty="0"/>
              <a:t> </a:t>
            </a:r>
            <a:r>
              <a:rPr lang="en-US" dirty="0">
                <a:solidFill>
                  <a:srgbClr val="7030A0"/>
                </a:solidFill>
              </a:rPr>
              <a:t>C</a:t>
            </a:r>
            <a:r>
              <a:rPr lang="en-US" dirty="0">
                <a:solidFill>
                  <a:srgbClr val="00B0F0"/>
                </a:solidFill>
              </a:rPr>
              <a:t>u</a:t>
            </a:r>
            <a:r>
              <a:rPr lang="en-US" dirty="0"/>
              <a:t>rr</a:t>
            </a:r>
            <a:r>
              <a:rPr lang="en-US" dirty="0">
                <a:solidFill>
                  <a:srgbClr val="FF0000"/>
                </a:solidFill>
              </a:rPr>
              <a:t>e</a:t>
            </a:r>
            <a:r>
              <a:rPr lang="en-US" dirty="0">
                <a:solidFill>
                  <a:srgbClr val="7030A0"/>
                </a:solidFill>
              </a:rPr>
              <a:t>n</a:t>
            </a:r>
            <a:r>
              <a:rPr lang="en-US" dirty="0">
                <a:solidFill>
                  <a:srgbClr val="92D050"/>
                </a:solidFill>
              </a:rPr>
              <a:t>t</a:t>
            </a:r>
            <a:r>
              <a:rPr lang="en-US" dirty="0"/>
              <a:t>s</a:t>
            </a:r>
          </a:p>
        </p:txBody>
      </p:sp>
      <p:sp>
        <p:nvSpPr>
          <p:cNvPr id="3" name="Text Placeholder 2">
            <a:extLst>
              <a:ext uri="{FF2B5EF4-FFF2-40B4-BE49-F238E27FC236}">
                <a16:creationId xmlns:a16="http://schemas.microsoft.com/office/drawing/2014/main" id="{D3DEB0F4-3AE3-4D1D-BFDB-FFA75CC37E5F}"/>
              </a:ext>
            </a:extLst>
          </p:cNvPr>
          <p:cNvSpPr>
            <a:spLocks noGrp="1"/>
          </p:cNvSpPr>
          <p:nvPr>
            <p:ph type="body" idx="1"/>
          </p:nvPr>
        </p:nvSpPr>
        <p:spPr/>
        <p:txBody>
          <a:bodyPr/>
          <a:lstStyle/>
          <a:p>
            <a:r>
              <a:rPr lang="en-US" dirty="0"/>
              <a:t>In this lesson you will…</a:t>
            </a:r>
          </a:p>
          <a:p>
            <a:pPr marL="457200" indent="-457200">
              <a:buFont typeface="Arial" panose="020B0604020202020204" pitchFamily="34" charset="0"/>
              <a:buChar char="•"/>
            </a:pPr>
            <a:r>
              <a:rPr lang="en-US" dirty="0"/>
              <a:t>Diagram magnetic fields around current-carrying wires.</a:t>
            </a:r>
          </a:p>
          <a:p>
            <a:pPr marL="457200" indent="-457200">
              <a:buFont typeface="Arial" panose="020B0604020202020204" pitchFamily="34" charset="0"/>
              <a:buChar char="•"/>
            </a:pPr>
            <a:r>
              <a:rPr lang="en-US" dirty="0"/>
              <a:t>Use the right-hand rule to find the direction of a magnetic field around a current-carrying wire.</a:t>
            </a:r>
          </a:p>
          <a:p>
            <a:pPr marL="457200" indent="-457200">
              <a:buFont typeface="Arial" panose="020B0604020202020204" pitchFamily="34" charset="0"/>
              <a:buChar char="•"/>
            </a:pPr>
            <a:r>
              <a:rPr lang="en-US" dirty="0"/>
              <a:t>Find the attractive or repulsive force between two current-carrying wires.</a:t>
            </a:r>
          </a:p>
        </p:txBody>
      </p:sp>
    </p:spTree>
    <p:extLst>
      <p:ext uri="{BB962C8B-B14F-4D97-AF65-F5344CB8AC3E}">
        <p14:creationId xmlns:p14="http://schemas.microsoft.com/office/powerpoint/2010/main" val="669271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solidFill>
                  <a:srgbClr val="7030A0"/>
                </a:solidFill>
              </a:rPr>
              <a:t>9</a:t>
            </a:r>
            <a:r>
              <a:rPr lang="en-US" sz="4400" dirty="0">
                <a:solidFill>
                  <a:srgbClr val="92D050"/>
                </a:solidFill>
              </a:rPr>
              <a:t>-</a:t>
            </a:r>
            <a:r>
              <a:rPr lang="en-US" sz="4400" dirty="0"/>
              <a:t>0</a:t>
            </a:r>
            <a:r>
              <a:rPr lang="en-US" sz="4400" dirty="0">
                <a:solidFill>
                  <a:srgbClr val="FF0000"/>
                </a:solidFill>
              </a:rPr>
              <a:t>4</a:t>
            </a:r>
            <a:r>
              <a:rPr lang="en-US" sz="4400" dirty="0"/>
              <a:t> M</a:t>
            </a:r>
            <a:r>
              <a:rPr lang="en-US" sz="4400" dirty="0">
                <a:solidFill>
                  <a:srgbClr val="FF0000"/>
                </a:solidFill>
              </a:rPr>
              <a:t>a</a:t>
            </a:r>
            <a:r>
              <a:rPr lang="en-US" sz="4400" dirty="0"/>
              <a:t>g</a:t>
            </a:r>
            <a:r>
              <a:rPr lang="en-US" sz="4400" dirty="0">
                <a:solidFill>
                  <a:srgbClr val="7030A0"/>
                </a:solidFill>
              </a:rPr>
              <a:t>n</a:t>
            </a:r>
            <a:r>
              <a:rPr lang="en-US" sz="4400" dirty="0">
                <a:solidFill>
                  <a:srgbClr val="FF0000"/>
                </a:solidFill>
              </a:rPr>
              <a:t>e</a:t>
            </a:r>
            <a:r>
              <a:rPr lang="en-US" sz="4400" dirty="0">
                <a:solidFill>
                  <a:srgbClr val="92D050"/>
                </a:solidFill>
              </a:rPr>
              <a:t>t</a:t>
            </a:r>
            <a:r>
              <a:rPr lang="en-US" sz="4400" dirty="0">
                <a:solidFill>
                  <a:srgbClr val="00B0F0"/>
                </a:solidFill>
              </a:rPr>
              <a:t>i</a:t>
            </a:r>
            <a:r>
              <a:rPr lang="en-US" sz="4400" dirty="0">
                <a:solidFill>
                  <a:srgbClr val="7030A0"/>
                </a:solidFill>
              </a:rPr>
              <a:t>c</a:t>
            </a:r>
            <a:r>
              <a:rPr lang="en-US" sz="4400" dirty="0"/>
              <a:t> F</a:t>
            </a:r>
            <a:r>
              <a:rPr lang="en-US" sz="4400" dirty="0">
                <a:solidFill>
                  <a:srgbClr val="00B0F0"/>
                </a:solidFill>
              </a:rPr>
              <a:t>i</a:t>
            </a:r>
            <a:r>
              <a:rPr lang="en-US" sz="4400" dirty="0">
                <a:solidFill>
                  <a:srgbClr val="FF0000"/>
                </a:solidFill>
              </a:rPr>
              <a:t>e</a:t>
            </a:r>
            <a:r>
              <a:rPr lang="en-US" sz="4400" dirty="0"/>
              <a:t>l</a:t>
            </a:r>
            <a:r>
              <a:rPr lang="en-US" sz="4400" dirty="0">
                <a:solidFill>
                  <a:srgbClr val="92D050"/>
                </a:solidFill>
              </a:rPr>
              <a:t>d</a:t>
            </a:r>
            <a:r>
              <a:rPr lang="en-US" sz="4400" dirty="0"/>
              <a:t>s </a:t>
            </a:r>
            <a:r>
              <a:rPr lang="en-US" sz="4400" dirty="0">
                <a:solidFill>
                  <a:srgbClr val="92D050"/>
                </a:solidFill>
              </a:rPr>
              <a:t>P</a:t>
            </a:r>
            <a:r>
              <a:rPr lang="en-US" sz="4400" dirty="0"/>
              <a:t>r</a:t>
            </a:r>
            <a:r>
              <a:rPr lang="en-US" sz="4400" dirty="0">
                <a:solidFill>
                  <a:srgbClr val="FF0000"/>
                </a:solidFill>
              </a:rPr>
              <a:t>o</a:t>
            </a:r>
            <a:r>
              <a:rPr lang="en-US" sz="4400" dirty="0">
                <a:solidFill>
                  <a:srgbClr val="92D050"/>
                </a:solidFill>
              </a:rPr>
              <a:t>d</a:t>
            </a:r>
            <a:r>
              <a:rPr lang="en-US" sz="4400" dirty="0">
                <a:solidFill>
                  <a:srgbClr val="00B0F0"/>
                </a:solidFill>
              </a:rPr>
              <a:t>u</a:t>
            </a:r>
            <a:r>
              <a:rPr lang="en-US" sz="4400" dirty="0">
                <a:solidFill>
                  <a:srgbClr val="7030A0"/>
                </a:solidFill>
              </a:rPr>
              <a:t>c</a:t>
            </a:r>
            <a:r>
              <a:rPr lang="en-US" sz="4400" dirty="0">
                <a:solidFill>
                  <a:srgbClr val="FF0000"/>
                </a:solidFill>
              </a:rPr>
              <a:t>e</a:t>
            </a:r>
            <a:r>
              <a:rPr lang="en-US" sz="4400" dirty="0">
                <a:solidFill>
                  <a:srgbClr val="92D050"/>
                </a:solidFill>
              </a:rPr>
              <a:t>d</a:t>
            </a:r>
            <a:r>
              <a:rPr lang="en-US" sz="4400" dirty="0"/>
              <a:t> b</a:t>
            </a:r>
            <a:r>
              <a:rPr lang="en-US" sz="4400" dirty="0">
                <a:solidFill>
                  <a:srgbClr val="00B0F0"/>
                </a:solidFill>
              </a:rPr>
              <a:t>y</a:t>
            </a:r>
            <a:r>
              <a:rPr lang="en-US" sz="4400" dirty="0"/>
              <a:t> </a:t>
            </a:r>
            <a:r>
              <a:rPr lang="en-US" sz="4400" dirty="0">
                <a:solidFill>
                  <a:srgbClr val="7030A0"/>
                </a:solidFill>
              </a:rPr>
              <a:t>C</a:t>
            </a:r>
            <a:r>
              <a:rPr lang="en-US" sz="4400" dirty="0">
                <a:solidFill>
                  <a:srgbClr val="00B0F0"/>
                </a:solidFill>
              </a:rPr>
              <a:t>u</a:t>
            </a:r>
            <a:r>
              <a:rPr lang="en-US" sz="4400" dirty="0"/>
              <a:t>rr</a:t>
            </a:r>
            <a:r>
              <a:rPr lang="en-US" sz="4400" dirty="0">
                <a:solidFill>
                  <a:srgbClr val="FF0000"/>
                </a:solidFill>
              </a:rPr>
              <a:t>e</a:t>
            </a:r>
            <a:r>
              <a:rPr lang="en-US" sz="4400" dirty="0">
                <a:solidFill>
                  <a:srgbClr val="7030A0"/>
                </a:solidFill>
              </a:rPr>
              <a:t>n</a:t>
            </a:r>
            <a:r>
              <a:rPr lang="en-US" sz="4400" dirty="0">
                <a:solidFill>
                  <a:srgbClr val="92D050"/>
                </a:solidFill>
              </a:rPr>
              <a:t>t</a:t>
            </a:r>
            <a:r>
              <a:rPr lang="en-US" sz="4400" dirty="0"/>
              <a:t>s</a:t>
            </a:r>
            <a:endParaRPr lang="en-US" sz="4800" dirty="0"/>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p:txBody>
              <a:bodyPr>
                <a:normAutofit fontScale="85000" lnSpcReduction="20000"/>
              </a:bodyPr>
              <a:lstStyle/>
              <a:p>
                <a:pPr marL="0" indent="0">
                  <a:buNone/>
                </a:pPr>
                <a:r>
                  <a:rPr lang="en-US" b="0" dirty="0">
                    <a:latin typeface="Cambria Math"/>
                  </a:rPr>
                  <a:t>Ampere’s Law</a:t>
                </a:r>
              </a:p>
              <a:p>
                <a14:m>
                  <m:oMath xmlns:m="http://schemas.openxmlformats.org/officeDocument/2006/math">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𝐵</m:t>
                        </m:r>
                      </m:e>
                    </m:acc>
                    <m:r>
                      <a:rPr lang="en-US" b="0" i="1" smtClean="0">
                        <a:latin typeface="Cambria Math"/>
                      </a:rPr>
                      <m:t>⋅</m:t>
                    </m:r>
                    <m:r>
                      <m:rPr>
                        <m:sty m:val="p"/>
                      </m:rPr>
                      <a:rPr lang="en-US" b="0" i="0" smtClean="0">
                        <a:latin typeface="Cambria Math"/>
                      </a:rPr>
                      <m:t>Δ</m:t>
                    </m:r>
                    <m:acc>
                      <m:accPr>
                        <m:chr m:val="⃗"/>
                        <m:ctrlPr>
                          <a:rPr lang="en-US" b="0" i="1" smtClean="0">
                            <a:latin typeface="Cambria Math" panose="02040503050406030204" pitchFamily="18" charset="0"/>
                          </a:rPr>
                        </m:ctrlPr>
                      </m:accPr>
                      <m:e>
                        <m:r>
                          <a:rPr lang="en-US" b="0" i="1" smtClean="0">
                            <a:latin typeface="Cambria Math"/>
                          </a:rPr>
                          <m:t>ℓ</m:t>
                        </m:r>
                      </m:e>
                    </m:ac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0</m:t>
                        </m:r>
                      </m:sub>
                    </m:sSub>
                    <m:r>
                      <a:rPr lang="en-US" b="0" i="1" smtClean="0">
                        <a:latin typeface="Cambria Math"/>
                      </a:rPr>
                      <m:t>𝐼</m:t>
                    </m:r>
                  </m:oMath>
                </a14:m>
                <a:endParaRPr lang="en-US" b="0" dirty="0"/>
              </a:p>
              <a:p>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m:t>
                        </m:r>
                      </m:sub>
                    </m:sSub>
                    <m:r>
                      <m:rPr>
                        <m:sty m:val="p"/>
                      </m:rPr>
                      <a:rPr lang="en-US" b="0" i="0" smtClean="0">
                        <a:latin typeface="Cambria Math"/>
                      </a:rPr>
                      <m:t>Δ</m:t>
                    </m:r>
                    <m:r>
                      <a:rPr lang="en-US" b="0" i="1" smtClean="0">
                        <a:latin typeface="Cambria Math"/>
                      </a:rPr>
                      <m:t>ℓ=</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0</m:t>
                        </m:r>
                      </m:sub>
                    </m:sSub>
                    <m:r>
                      <a:rPr lang="en-US" b="0" i="1" smtClean="0">
                        <a:latin typeface="Cambria Math"/>
                      </a:rPr>
                      <m:t>𝐼</m:t>
                    </m:r>
                  </m:oMath>
                </a14:m>
                <a:endParaRPr lang="en-US" dirty="0"/>
              </a:p>
              <a:p>
                <a:r>
                  <a:rPr lang="en-US" dirty="0"/>
                  <a:t>Where </a:t>
                </a:r>
              </a:p>
              <a:p>
                <a:pPr lvl="1"/>
                <a:r>
                  <a:rPr lang="en-US" i="1" dirty="0"/>
                  <a:t>B</a:t>
                </a:r>
                <a:r>
                  <a:rPr lang="en-US" dirty="0"/>
                  <a:t> = the magnetic field (</a:t>
                </a:r>
                <a:r>
                  <a:rPr lang="en-US" i="1" dirty="0"/>
                  <a:t>B</a:t>
                </a:r>
                <a:r>
                  <a:rPr lang="en-US" baseline="-25000" dirty="0"/>
                  <a:t>||</a:t>
                </a:r>
                <a:r>
                  <a:rPr lang="en-US" dirty="0"/>
                  <a:t> is the B-field parallel to ℓ)</a:t>
                </a:r>
              </a:p>
              <a:p>
                <a:pPr lvl="1"/>
                <a:r>
                  <a:rPr lang="el-GR" dirty="0"/>
                  <a:t>Δ</a:t>
                </a:r>
                <a:r>
                  <a:rPr lang="en-US" dirty="0"/>
                  <a:t>ℓ = a portion of the path surround the current</a:t>
                </a:r>
              </a:p>
              <a:p>
                <a:pPr lvl="1"/>
                <a:r>
                  <a:rPr lang="en-US" i="1" dirty="0"/>
                  <a:t>μ</a:t>
                </a:r>
                <a:r>
                  <a:rPr lang="en-US" baseline="-25000" dirty="0"/>
                  <a:t>0 </a:t>
                </a:r>
                <a:r>
                  <a:rPr lang="en-US" dirty="0"/>
                  <a:t>= permeability of free space = </a:t>
                </a:r>
                <a14:m>
                  <m:oMath xmlns:m="http://schemas.openxmlformats.org/officeDocument/2006/math">
                    <m:r>
                      <a:rPr lang="en-US" i="1" dirty="0" smtClean="0">
                        <a:latin typeface="Cambria Math"/>
                      </a:rPr>
                      <m:t>4</m:t>
                    </m:r>
                    <m:r>
                      <a:rPr lang="el-GR" i="1" dirty="0" smtClean="0">
                        <a:latin typeface="Cambria Math"/>
                      </a:rPr>
                      <m:t>𝜋</m:t>
                    </m:r>
                    <m:r>
                      <a:rPr lang="en-US" i="1" dirty="0" smtClean="0">
                        <a:latin typeface="Cambria Math"/>
                      </a:rPr>
                      <m:t>×</m:t>
                    </m:r>
                    <m:sSup>
                      <m:sSupPr>
                        <m:ctrlPr>
                          <a:rPr lang="en-US" i="1" dirty="0" smtClean="0">
                            <a:latin typeface="Cambria Math" panose="02040503050406030204" pitchFamily="18" charset="0"/>
                          </a:rPr>
                        </m:ctrlPr>
                      </m:sSupPr>
                      <m:e>
                        <m:r>
                          <a:rPr lang="en-US" i="1" dirty="0" smtClean="0">
                            <a:latin typeface="Cambria Math"/>
                          </a:rPr>
                          <m:t>10</m:t>
                        </m:r>
                      </m:e>
                      <m:sup>
                        <m:r>
                          <a:rPr lang="en-US" i="1" dirty="0" smtClean="0">
                            <a:latin typeface="Cambria Math"/>
                          </a:rPr>
                          <m:t>−7</m:t>
                        </m:r>
                      </m:sup>
                    </m:sSup>
                  </m:oMath>
                </a14:m>
                <a:r>
                  <a:rPr lang="en-US" baseline="30000" dirty="0"/>
                  <a:t> </a:t>
                </a:r>
                <a:r>
                  <a:rPr lang="en-US" dirty="0"/>
                  <a:t>Tm/A</a:t>
                </a:r>
              </a:p>
              <a:p>
                <a:pPr lvl="1"/>
                <a:r>
                  <a:rPr lang="en-US" i="1" dirty="0"/>
                  <a:t>I</a:t>
                </a:r>
                <a:r>
                  <a:rPr lang="en-US" dirty="0"/>
                  <a:t> = current enclosed by path</a:t>
                </a:r>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blipFill>
                <a:blip r:embed="rId3"/>
                <a:stretch>
                  <a:fillRect l="-1933" t="-3137" r="-1017" b="-523"/>
                </a:stretch>
              </a:blipFill>
            </p:spPr>
            <p:txBody>
              <a:bodyPr/>
              <a:lstStyle/>
              <a:p>
                <a:r>
                  <a:rPr lang="en-US">
                    <a:noFill/>
                  </a:rPr>
                  <a:t> </a:t>
                </a:r>
              </a:p>
            </p:txBody>
          </p:sp>
        </mc:Fallback>
      </mc:AlternateContent>
      <p:pic>
        <p:nvPicPr>
          <p:cNvPr id="8" name="Content Placeholder 7" descr="F21.39.jpg"/>
          <p:cNvPicPr>
            <a:picLocks noGrp="1" noChangeAspect="1"/>
          </p:cNvPicPr>
          <p:nvPr>
            <p:ph sz="half" idx="2"/>
          </p:nvPr>
        </p:nvPicPr>
        <p:blipFill>
          <a:blip r:embed="rId4" cstate="print"/>
          <a:stretch>
            <a:fillRect/>
          </a:stretch>
        </p:blipFill>
        <p:spPr>
          <a:xfrm>
            <a:off x="7112000" y="1803400"/>
            <a:ext cx="4876800" cy="48630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529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2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60EC-942F-7EF1-8D79-67EBD6A10671}"/>
              </a:ext>
            </a:extLst>
          </p:cNvPr>
          <p:cNvSpPr>
            <a:spLocks noGrp="1"/>
          </p:cNvSpPr>
          <p:nvPr>
            <p:ph type="title"/>
          </p:nvPr>
        </p:nvSpPr>
        <p:spPr/>
        <p:txBody>
          <a:bodyPr>
            <a:normAutofit/>
          </a:bodyPr>
          <a:lstStyle/>
          <a:p>
            <a:r>
              <a:rPr lang="en-US" sz="5400" dirty="0">
                <a:solidFill>
                  <a:srgbClr val="92D050"/>
                </a:solidFill>
              </a:rPr>
              <a:t>9</a:t>
            </a:r>
            <a:r>
              <a:rPr lang="en-US" sz="5400" dirty="0">
                <a:solidFill>
                  <a:srgbClr val="00B0F0"/>
                </a:solidFill>
              </a:rPr>
              <a:t>-0</a:t>
            </a:r>
            <a:r>
              <a:rPr lang="en-US" sz="5400" dirty="0"/>
              <a:t>1 M</a:t>
            </a:r>
            <a:r>
              <a:rPr lang="en-US" sz="5400" dirty="0">
                <a:solidFill>
                  <a:srgbClr val="C00000"/>
                </a:solidFill>
              </a:rPr>
              <a:t>a</a:t>
            </a:r>
            <a:r>
              <a:rPr lang="en-US" sz="5400" dirty="0">
                <a:solidFill>
                  <a:schemeClr val="tx2"/>
                </a:solidFill>
              </a:rPr>
              <a:t>g</a:t>
            </a:r>
            <a:r>
              <a:rPr lang="en-US" sz="5400" dirty="0">
                <a:solidFill>
                  <a:srgbClr val="00B050"/>
                </a:solidFill>
              </a:rPr>
              <a:t>n</a:t>
            </a:r>
            <a:r>
              <a:rPr lang="en-US" sz="5400" dirty="0">
                <a:solidFill>
                  <a:srgbClr val="FFC000"/>
                </a:solidFill>
              </a:rPr>
              <a:t>e</a:t>
            </a:r>
            <a:r>
              <a:rPr lang="en-US" sz="5400" dirty="0">
                <a:solidFill>
                  <a:srgbClr val="00B0F0"/>
                </a:solidFill>
              </a:rPr>
              <a:t>t</a:t>
            </a:r>
            <a:r>
              <a:rPr lang="en-US" sz="5400" dirty="0"/>
              <a:t>s </a:t>
            </a:r>
            <a:r>
              <a:rPr lang="en-US" sz="4800" dirty="0">
                <a:solidFill>
                  <a:srgbClr val="C00000"/>
                </a:solidFill>
              </a:rPr>
              <a:t>a</a:t>
            </a:r>
            <a:r>
              <a:rPr lang="en-US" sz="4800" dirty="0">
                <a:solidFill>
                  <a:srgbClr val="00B050"/>
                </a:solidFill>
              </a:rPr>
              <a:t>n</a:t>
            </a:r>
            <a:r>
              <a:rPr lang="en-US" sz="4800" dirty="0">
                <a:solidFill>
                  <a:srgbClr val="00B0F0"/>
                </a:solidFill>
              </a:rPr>
              <a:t>d</a:t>
            </a:r>
            <a:r>
              <a:rPr lang="en-US" sz="4800" dirty="0"/>
              <a:t> </a:t>
            </a:r>
            <a:r>
              <a:rPr lang="en-US" sz="4800" dirty="0">
                <a:solidFill>
                  <a:srgbClr val="FF0000"/>
                </a:solidFill>
              </a:rPr>
              <a:t>B</a:t>
            </a:r>
            <a:r>
              <a:rPr lang="en-US" sz="4800" dirty="0"/>
              <a:t>-</a:t>
            </a:r>
            <a:r>
              <a:rPr lang="en-US" sz="4800" dirty="0">
                <a:solidFill>
                  <a:srgbClr val="7030A0"/>
                </a:solidFill>
              </a:rPr>
              <a:t>F</a:t>
            </a:r>
            <a:r>
              <a:rPr lang="en-US" sz="4800" dirty="0"/>
              <a:t>i</a:t>
            </a:r>
            <a:r>
              <a:rPr lang="en-US" sz="4800" dirty="0">
                <a:solidFill>
                  <a:srgbClr val="FFC000"/>
                </a:solidFill>
              </a:rPr>
              <a:t>e</a:t>
            </a:r>
            <a:r>
              <a:rPr lang="en-US" sz="4800" dirty="0">
                <a:solidFill>
                  <a:srgbClr val="00B050"/>
                </a:solidFill>
              </a:rPr>
              <a:t>l</a:t>
            </a:r>
            <a:r>
              <a:rPr lang="en-US" sz="4800" dirty="0">
                <a:solidFill>
                  <a:srgbClr val="00B0F0"/>
                </a:solidFill>
              </a:rPr>
              <a:t>d</a:t>
            </a:r>
            <a:r>
              <a:rPr lang="en-US" sz="4800" dirty="0"/>
              <a:t>s</a:t>
            </a:r>
            <a:endParaRPr lang="en-US" dirty="0"/>
          </a:p>
        </p:txBody>
      </p:sp>
      <p:sp>
        <p:nvSpPr>
          <p:cNvPr id="3" name="Text Placeholder 2">
            <a:extLst>
              <a:ext uri="{FF2B5EF4-FFF2-40B4-BE49-F238E27FC236}">
                <a16:creationId xmlns:a16="http://schemas.microsoft.com/office/drawing/2014/main" id="{2AEDA34F-2AF3-38E1-9BE9-5F5BBB8DB9B7}"/>
              </a:ext>
            </a:extLst>
          </p:cNvPr>
          <p:cNvSpPr>
            <a:spLocks noGrp="1"/>
          </p:cNvSpPr>
          <p:nvPr>
            <p:ph type="body" idx="1"/>
          </p:nvPr>
        </p:nvSpPr>
        <p:spPr/>
        <p:txBody>
          <a:bodyPr/>
          <a:lstStyle/>
          <a:p>
            <a:r>
              <a:rPr lang="en-US" dirty="0"/>
              <a:t>In this lesson you will…</a:t>
            </a:r>
          </a:p>
          <a:p>
            <a:pPr marL="342900" indent="-342900">
              <a:buFont typeface="Arial" panose="020B0604020202020204" pitchFamily="34" charset="0"/>
              <a:buChar char="•"/>
            </a:pPr>
            <a:r>
              <a:rPr lang="en-US" dirty="0"/>
              <a:t>Explain where magnetic fields originate.</a:t>
            </a:r>
          </a:p>
          <a:p>
            <a:pPr marL="342900" indent="-342900">
              <a:buFont typeface="Arial" panose="020B0604020202020204" pitchFamily="34" charset="0"/>
              <a:buChar char="•"/>
            </a:pPr>
            <a:r>
              <a:rPr lang="en-US" dirty="0"/>
              <a:t>Diagram magnetic fields.</a:t>
            </a:r>
          </a:p>
          <a:p>
            <a:pPr marL="342900" indent="-342900">
              <a:buFont typeface="Arial" panose="020B0604020202020204" pitchFamily="34" charset="0"/>
              <a:buChar char="•"/>
            </a:pPr>
            <a:r>
              <a:rPr lang="en-US" dirty="0"/>
              <a:t>Explain how the behavior of north and south poles affects the magnetic field they create.</a:t>
            </a:r>
          </a:p>
        </p:txBody>
      </p:sp>
    </p:spTree>
    <p:extLst>
      <p:ext uri="{BB962C8B-B14F-4D97-AF65-F5344CB8AC3E}">
        <p14:creationId xmlns:p14="http://schemas.microsoft.com/office/powerpoint/2010/main" val="3461582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solidFill>
                  <a:srgbClr val="7030A0"/>
                </a:solidFill>
              </a:rPr>
              <a:t>9</a:t>
            </a:r>
            <a:r>
              <a:rPr lang="en-US" sz="4400" dirty="0">
                <a:solidFill>
                  <a:srgbClr val="92D050"/>
                </a:solidFill>
              </a:rPr>
              <a:t>-</a:t>
            </a:r>
            <a:r>
              <a:rPr lang="en-US" sz="4400" dirty="0"/>
              <a:t>0</a:t>
            </a:r>
            <a:r>
              <a:rPr lang="en-US" sz="4400" dirty="0">
                <a:solidFill>
                  <a:srgbClr val="FF0000"/>
                </a:solidFill>
              </a:rPr>
              <a:t>4</a:t>
            </a:r>
            <a:r>
              <a:rPr lang="en-US" sz="4400" dirty="0"/>
              <a:t> M</a:t>
            </a:r>
            <a:r>
              <a:rPr lang="en-US" sz="4400" dirty="0">
                <a:solidFill>
                  <a:srgbClr val="FF0000"/>
                </a:solidFill>
              </a:rPr>
              <a:t>a</a:t>
            </a:r>
            <a:r>
              <a:rPr lang="en-US" sz="4400" dirty="0"/>
              <a:t>g</a:t>
            </a:r>
            <a:r>
              <a:rPr lang="en-US" sz="4400" dirty="0">
                <a:solidFill>
                  <a:srgbClr val="7030A0"/>
                </a:solidFill>
              </a:rPr>
              <a:t>n</a:t>
            </a:r>
            <a:r>
              <a:rPr lang="en-US" sz="4400" dirty="0">
                <a:solidFill>
                  <a:srgbClr val="FF0000"/>
                </a:solidFill>
              </a:rPr>
              <a:t>e</a:t>
            </a:r>
            <a:r>
              <a:rPr lang="en-US" sz="4400" dirty="0">
                <a:solidFill>
                  <a:srgbClr val="92D050"/>
                </a:solidFill>
              </a:rPr>
              <a:t>t</a:t>
            </a:r>
            <a:r>
              <a:rPr lang="en-US" sz="4400" dirty="0">
                <a:solidFill>
                  <a:srgbClr val="00B0F0"/>
                </a:solidFill>
              </a:rPr>
              <a:t>i</a:t>
            </a:r>
            <a:r>
              <a:rPr lang="en-US" sz="4400" dirty="0">
                <a:solidFill>
                  <a:srgbClr val="7030A0"/>
                </a:solidFill>
              </a:rPr>
              <a:t>c</a:t>
            </a:r>
            <a:r>
              <a:rPr lang="en-US" sz="4400" dirty="0"/>
              <a:t> F</a:t>
            </a:r>
            <a:r>
              <a:rPr lang="en-US" sz="4400" dirty="0">
                <a:solidFill>
                  <a:srgbClr val="00B0F0"/>
                </a:solidFill>
              </a:rPr>
              <a:t>i</a:t>
            </a:r>
            <a:r>
              <a:rPr lang="en-US" sz="4400" dirty="0">
                <a:solidFill>
                  <a:srgbClr val="FF0000"/>
                </a:solidFill>
              </a:rPr>
              <a:t>e</a:t>
            </a:r>
            <a:r>
              <a:rPr lang="en-US" sz="4400" dirty="0"/>
              <a:t>l</a:t>
            </a:r>
            <a:r>
              <a:rPr lang="en-US" sz="4400" dirty="0">
                <a:solidFill>
                  <a:srgbClr val="92D050"/>
                </a:solidFill>
              </a:rPr>
              <a:t>d</a:t>
            </a:r>
            <a:r>
              <a:rPr lang="en-US" sz="4400" dirty="0"/>
              <a:t>s </a:t>
            </a:r>
            <a:r>
              <a:rPr lang="en-US" sz="4400" dirty="0">
                <a:solidFill>
                  <a:srgbClr val="92D050"/>
                </a:solidFill>
              </a:rPr>
              <a:t>P</a:t>
            </a:r>
            <a:r>
              <a:rPr lang="en-US" sz="4400" dirty="0"/>
              <a:t>r</a:t>
            </a:r>
            <a:r>
              <a:rPr lang="en-US" sz="4400" dirty="0">
                <a:solidFill>
                  <a:srgbClr val="FF0000"/>
                </a:solidFill>
              </a:rPr>
              <a:t>o</a:t>
            </a:r>
            <a:r>
              <a:rPr lang="en-US" sz="4400" dirty="0">
                <a:solidFill>
                  <a:srgbClr val="92D050"/>
                </a:solidFill>
              </a:rPr>
              <a:t>d</a:t>
            </a:r>
            <a:r>
              <a:rPr lang="en-US" sz="4400" dirty="0">
                <a:solidFill>
                  <a:srgbClr val="00B0F0"/>
                </a:solidFill>
              </a:rPr>
              <a:t>u</a:t>
            </a:r>
            <a:r>
              <a:rPr lang="en-US" sz="4400" dirty="0">
                <a:solidFill>
                  <a:srgbClr val="7030A0"/>
                </a:solidFill>
              </a:rPr>
              <a:t>c</a:t>
            </a:r>
            <a:r>
              <a:rPr lang="en-US" sz="4400" dirty="0">
                <a:solidFill>
                  <a:srgbClr val="FF0000"/>
                </a:solidFill>
              </a:rPr>
              <a:t>e</a:t>
            </a:r>
            <a:r>
              <a:rPr lang="en-US" sz="4400" dirty="0">
                <a:solidFill>
                  <a:srgbClr val="92D050"/>
                </a:solidFill>
              </a:rPr>
              <a:t>d</a:t>
            </a:r>
            <a:r>
              <a:rPr lang="en-US" sz="4400" dirty="0"/>
              <a:t> b</a:t>
            </a:r>
            <a:r>
              <a:rPr lang="en-US" sz="4400" dirty="0">
                <a:solidFill>
                  <a:srgbClr val="00B0F0"/>
                </a:solidFill>
              </a:rPr>
              <a:t>y</a:t>
            </a:r>
            <a:r>
              <a:rPr lang="en-US" sz="4400" dirty="0"/>
              <a:t> </a:t>
            </a:r>
            <a:r>
              <a:rPr lang="en-US" sz="4400" dirty="0">
                <a:solidFill>
                  <a:srgbClr val="7030A0"/>
                </a:solidFill>
              </a:rPr>
              <a:t>C</a:t>
            </a:r>
            <a:r>
              <a:rPr lang="en-US" sz="4400" dirty="0">
                <a:solidFill>
                  <a:srgbClr val="00B0F0"/>
                </a:solidFill>
              </a:rPr>
              <a:t>u</a:t>
            </a:r>
            <a:r>
              <a:rPr lang="en-US" sz="4400" dirty="0"/>
              <a:t>rr</a:t>
            </a:r>
            <a:r>
              <a:rPr lang="en-US" sz="4400" dirty="0">
                <a:solidFill>
                  <a:srgbClr val="FF0000"/>
                </a:solidFill>
              </a:rPr>
              <a:t>e</a:t>
            </a:r>
            <a:r>
              <a:rPr lang="en-US" sz="4400" dirty="0">
                <a:solidFill>
                  <a:srgbClr val="7030A0"/>
                </a:solidFill>
              </a:rPr>
              <a:t>n</a:t>
            </a:r>
            <a:r>
              <a:rPr lang="en-US" sz="4400" dirty="0">
                <a:solidFill>
                  <a:srgbClr val="92D050"/>
                </a:solidFill>
              </a:rPr>
              <a:t>t</a:t>
            </a:r>
            <a:r>
              <a:rPr lang="en-US" sz="4400" dirty="0"/>
              <a:t>s</a:t>
            </a:r>
            <a:endParaRPr lang="en-US" sz="4800" dirty="0"/>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p:txBody>
              <a:bodyPr>
                <a:normAutofit fontScale="92500"/>
              </a:bodyPr>
              <a:lstStyle/>
              <a:p>
                <a:r>
                  <a:rPr lang="en-US" dirty="0"/>
                  <a:t>To make it simpler, let’s use a circle for our path around one wire.</a:t>
                </a:r>
              </a:p>
              <a:p>
                <a14:m>
                  <m:oMath xmlns:m="http://schemas.openxmlformats.org/officeDocument/2006/math">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𝐵</m:t>
                        </m:r>
                      </m:e>
                    </m:acc>
                    <m:r>
                      <a:rPr lang="en-US" b="0" i="1" smtClean="0">
                        <a:latin typeface="Cambria Math"/>
                      </a:rPr>
                      <m:t>⋅</m:t>
                    </m:r>
                    <m:r>
                      <m:rPr>
                        <m:sty m:val="p"/>
                      </m:rPr>
                      <a:rPr lang="en-US" b="0" i="0" smtClean="0">
                        <a:latin typeface="Cambria Math"/>
                      </a:rPr>
                      <m:t>Δ</m:t>
                    </m:r>
                    <m:acc>
                      <m:accPr>
                        <m:chr m:val="⃗"/>
                        <m:ctrlPr>
                          <a:rPr lang="en-US" b="0" i="1" smtClean="0">
                            <a:latin typeface="Cambria Math" panose="02040503050406030204" pitchFamily="18" charset="0"/>
                          </a:rPr>
                        </m:ctrlPr>
                      </m:accPr>
                      <m:e>
                        <m:r>
                          <a:rPr lang="en-US" b="0" i="1" smtClean="0">
                            <a:latin typeface="Cambria Math"/>
                          </a:rPr>
                          <m:t>ℓ</m:t>
                        </m:r>
                      </m:e>
                    </m:acc>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0</m:t>
                        </m:r>
                      </m:sub>
                    </m:sSub>
                    <m:r>
                      <a:rPr lang="en-US" b="0" i="1" smtClean="0">
                        <a:latin typeface="Cambria Math"/>
                      </a:rPr>
                      <m:t>𝐼</m:t>
                    </m:r>
                  </m:oMath>
                </a14:m>
                <a:endParaRPr lang="en-US" b="0" dirty="0"/>
              </a:p>
              <a:p>
                <a14:m>
                  <m:oMath xmlns:m="http://schemas.openxmlformats.org/officeDocument/2006/math">
                    <m:r>
                      <a:rPr lang="en-US" b="0" i="1" smtClean="0">
                        <a:latin typeface="Cambria Math"/>
                      </a:rPr>
                      <m:t>𝐵</m:t>
                    </m:r>
                    <m:d>
                      <m:dPr>
                        <m:ctrlPr>
                          <a:rPr lang="en-US" b="0" i="1" smtClean="0">
                            <a:latin typeface="Cambria Math" panose="02040503050406030204" pitchFamily="18" charset="0"/>
                          </a:rPr>
                        </m:ctrlPr>
                      </m:dPr>
                      <m:e>
                        <m:r>
                          <a:rPr lang="en-US" b="0" i="1" smtClean="0">
                            <a:latin typeface="Cambria Math"/>
                          </a:rPr>
                          <m:t>2</m:t>
                        </m:r>
                        <m:r>
                          <a:rPr lang="en-US" b="0" i="1" smtClean="0">
                            <a:latin typeface="Cambria Math"/>
                          </a:rPr>
                          <m:t>𝜋</m:t>
                        </m:r>
                        <m:r>
                          <a:rPr lang="en-US" b="0" i="1" smtClean="0">
                            <a:latin typeface="Cambria Math"/>
                          </a:rPr>
                          <m:t>𝑟</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0</m:t>
                        </m:r>
                      </m:sub>
                    </m:sSub>
                    <m:r>
                      <a:rPr lang="en-US" b="0" i="1" smtClean="0">
                        <a:latin typeface="Cambria Math"/>
                      </a:rPr>
                      <m:t>𝐼</m:t>
                    </m:r>
                  </m:oMath>
                </a14:m>
                <a:endParaRPr lang="en-US" b="0" dirty="0"/>
              </a:p>
              <a:p>
                <a:pPr marL="0" indent="0">
                  <a:buNone/>
                </a:pPr>
                <a14:m>
                  <m:oMathPara xmlns:m="http://schemas.openxmlformats.org/officeDocument/2006/math">
                    <m:oMathParaPr>
                      <m:jc m:val="centerGroup"/>
                    </m:oMathParaPr>
                    <m:oMath xmlns:m="http://schemas.openxmlformats.org/officeDocument/2006/math">
                      <m:r>
                        <a:rPr lang="en-US" sz="7200" i="1" smtClean="0">
                          <a:solidFill>
                            <a:srgbClr val="0070C0"/>
                          </a:solidFill>
                          <a:latin typeface="Cambria Math"/>
                        </a:rPr>
                        <m:t>𝐵</m:t>
                      </m:r>
                      <m:r>
                        <a:rPr lang="en-US" sz="7200" i="1" smtClean="0">
                          <a:solidFill>
                            <a:srgbClr val="0070C0"/>
                          </a:solidFill>
                          <a:latin typeface="Cambria Math"/>
                        </a:rPr>
                        <m:t>=</m:t>
                      </m:r>
                      <m:f>
                        <m:fPr>
                          <m:ctrlPr>
                            <a:rPr lang="en-US" sz="7200" i="1">
                              <a:solidFill>
                                <a:srgbClr val="0070C0"/>
                              </a:solidFill>
                              <a:latin typeface="Cambria Math" panose="02040503050406030204" pitchFamily="18" charset="0"/>
                            </a:rPr>
                          </m:ctrlPr>
                        </m:fPr>
                        <m:num>
                          <m:sSub>
                            <m:sSubPr>
                              <m:ctrlPr>
                                <a:rPr lang="en-US" sz="7200" i="1">
                                  <a:solidFill>
                                    <a:srgbClr val="0070C0"/>
                                  </a:solidFill>
                                  <a:latin typeface="Cambria Math" panose="02040503050406030204" pitchFamily="18" charset="0"/>
                                </a:rPr>
                              </m:ctrlPr>
                            </m:sSubPr>
                            <m:e>
                              <m:r>
                                <a:rPr lang="en-US" sz="7200" i="1">
                                  <a:solidFill>
                                    <a:srgbClr val="0070C0"/>
                                  </a:solidFill>
                                  <a:latin typeface="Cambria Math"/>
                                </a:rPr>
                                <m:t>𝜇</m:t>
                              </m:r>
                            </m:e>
                            <m:sub>
                              <m:r>
                                <a:rPr lang="en-US" sz="7200" i="1">
                                  <a:solidFill>
                                    <a:srgbClr val="0070C0"/>
                                  </a:solidFill>
                                  <a:latin typeface="Cambria Math"/>
                                </a:rPr>
                                <m:t>0</m:t>
                              </m:r>
                            </m:sub>
                          </m:sSub>
                          <m:r>
                            <a:rPr lang="en-US" sz="7200" i="1">
                              <a:solidFill>
                                <a:srgbClr val="0070C0"/>
                              </a:solidFill>
                              <a:latin typeface="Cambria Math"/>
                            </a:rPr>
                            <m:t>𝐼</m:t>
                          </m:r>
                        </m:num>
                        <m:den>
                          <m:r>
                            <a:rPr lang="en-US" sz="7200" i="1">
                              <a:solidFill>
                                <a:srgbClr val="0070C0"/>
                              </a:solidFill>
                              <a:latin typeface="Cambria Math"/>
                            </a:rPr>
                            <m:t>2</m:t>
                          </m:r>
                          <m:r>
                            <a:rPr lang="en-US" sz="7200" i="1">
                              <a:solidFill>
                                <a:srgbClr val="0070C0"/>
                              </a:solidFill>
                              <a:latin typeface="Cambria Math"/>
                            </a:rPr>
                            <m:t>𝜋</m:t>
                          </m:r>
                          <m:r>
                            <a:rPr lang="en-US" sz="7200" i="1">
                              <a:solidFill>
                                <a:srgbClr val="0070C0"/>
                              </a:solidFill>
                              <a:latin typeface="Cambria Math"/>
                            </a:rPr>
                            <m:t>𝑟</m:t>
                          </m:r>
                        </m:den>
                      </m:f>
                    </m:oMath>
                  </m:oMathPara>
                </a14:m>
                <a:endParaRPr lang="en-US" dirty="0">
                  <a:solidFill>
                    <a:srgbClr val="0070C0"/>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blipFill>
                <a:blip r:embed="rId3"/>
                <a:stretch>
                  <a:fillRect l="-1729" t="-1699"/>
                </a:stretch>
              </a:blipFill>
            </p:spPr>
            <p:txBody>
              <a:bodyPr/>
              <a:lstStyle/>
              <a:p>
                <a:r>
                  <a:rPr lang="en-US">
                    <a:noFill/>
                  </a:rPr>
                  <a:t> </a:t>
                </a:r>
              </a:p>
            </p:txBody>
          </p:sp>
        </mc:Fallback>
      </mc:AlternateContent>
      <p:pic>
        <p:nvPicPr>
          <p:cNvPr id="9" name="Content Placeholder 8" descr="F21.40.jpg"/>
          <p:cNvPicPr>
            <a:picLocks noGrp="1" noChangeAspect="1"/>
          </p:cNvPicPr>
          <p:nvPr>
            <p:ph sz="half" idx="2"/>
          </p:nvPr>
        </p:nvPicPr>
        <p:blipFill>
          <a:blip r:embed="rId4" cstate="print"/>
          <a:stretch>
            <a:fillRect/>
          </a:stretch>
        </p:blipFill>
        <p:spPr>
          <a:xfrm>
            <a:off x="6400800" y="1200232"/>
            <a:ext cx="5791200" cy="56577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4954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r>
                  <a:rPr lang="en-US" sz="2667" dirty="0"/>
                  <a:t>Electrical current through a wire</a:t>
                </a:r>
              </a:p>
              <a:p>
                <a:pPr lvl="1"/>
                <a:r>
                  <a:rPr lang="en-US" sz="2667" dirty="0"/>
                  <a:t>Straight wire</a:t>
                </a:r>
              </a:p>
              <a:p>
                <a:pPr lvl="2"/>
                <a:r>
                  <a:rPr lang="en-US" sz="2667" dirty="0"/>
                  <a:t>Right Hand Rule </a:t>
                </a:r>
              </a:p>
              <a:p>
                <a:pPr lvl="3"/>
                <a:r>
                  <a:rPr lang="en-US" sz="2667" dirty="0"/>
                  <a:t>Grab the wire with right hand</a:t>
                </a:r>
              </a:p>
              <a:p>
                <a:pPr lvl="3"/>
                <a:r>
                  <a:rPr lang="en-US" sz="2667" dirty="0"/>
                  <a:t>Thumb points in direction of current</a:t>
                </a:r>
              </a:p>
              <a:p>
                <a:pPr lvl="3"/>
                <a:r>
                  <a:rPr lang="en-US" sz="2667" dirty="0"/>
                  <a:t>Fingers curl in direction of magnetic field</a:t>
                </a:r>
              </a:p>
              <a:p>
                <a:pPr marL="0" indent="0">
                  <a:buNone/>
                </a:pPr>
                <a14:m>
                  <m:oMathPara xmlns:m="http://schemas.openxmlformats.org/officeDocument/2006/math">
                    <m:oMathParaPr>
                      <m:jc m:val="centerGroup"/>
                    </m:oMathParaPr>
                    <m:oMath xmlns:m="http://schemas.openxmlformats.org/officeDocument/2006/math">
                      <m:r>
                        <a:rPr lang="en-US" sz="5333" i="1" smtClean="0">
                          <a:solidFill>
                            <a:srgbClr val="0070C0"/>
                          </a:solidFill>
                          <a:latin typeface="Cambria Math"/>
                        </a:rPr>
                        <m:t>𝐵</m:t>
                      </m:r>
                      <m:r>
                        <a:rPr lang="en-US" sz="5333" i="1" smtClean="0">
                          <a:solidFill>
                            <a:srgbClr val="0070C0"/>
                          </a:solidFill>
                          <a:latin typeface="Cambria Math"/>
                        </a:rPr>
                        <m:t>=</m:t>
                      </m:r>
                      <m:f>
                        <m:fPr>
                          <m:ctrlPr>
                            <a:rPr lang="en-US" sz="5333" i="1">
                              <a:solidFill>
                                <a:srgbClr val="0070C0"/>
                              </a:solidFill>
                              <a:latin typeface="Cambria Math" panose="02040503050406030204" pitchFamily="18" charset="0"/>
                            </a:rPr>
                          </m:ctrlPr>
                        </m:fPr>
                        <m:num>
                          <m:sSub>
                            <m:sSubPr>
                              <m:ctrlPr>
                                <a:rPr lang="en-US" sz="5333" i="1">
                                  <a:solidFill>
                                    <a:srgbClr val="0070C0"/>
                                  </a:solidFill>
                                  <a:latin typeface="Cambria Math" panose="02040503050406030204" pitchFamily="18" charset="0"/>
                                </a:rPr>
                              </m:ctrlPr>
                            </m:sSubPr>
                            <m:e>
                              <m:r>
                                <a:rPr lang="en-US" sz="5333" i="1">
                                  <a:solidFill>
                                    <a:srgbClr val="0070C0"/>
                                  </a:solidFill>
                                  <a:latin typeface="Cambria Math"/>
                                </a:rPr>
                                <m:t>𝜇</m:t>
                              </m:r>
                            </m:e>
                            <m:sub>
                              <m:r>
                                <a:rPr lang="en-US" sz="5333" i="1">
                                  <a:solidFill>
                                    <a:srgbClr val="0070C0"/>
                                  </a:solidFill>
                                  <a:latin typeface="Cambria Math"/>
                                </a:rPr>
                                <m:t>0</m:t>
                              </m:r>
                            </m:sub>
                          </m:sSub>
                          <m:r>
                            <a:rPr lang="en-US" sz="5333" i="1">
                              <a:solidFill>
                                <a:srgbClr val="0070C0"/>
                              </a:solidFill>
                              <a:latin typeface="Cambria Math"/>
                            </a:rPr>
                            <m:t>𝐼</m:t>
                          </m:r>
                        </m:num>
                        <m:den>
                          <m:r>
                            <a:rPr lang="en-US" sz="5333" i="1">
                              <a:solidFill>
                                <a:srgbClr val="0070C0"/>
                              </a:solidFill>
                              <a:latin typeface="Cambria Math"/>
                            </a:rPr>
                            <m:t>2</m:t>
                          </m:r>
                          <m:r>
                            <a:rPr lang="en-US" sz="5333" i="1">
                              <a:solidFill>
                                <a:srgbClr val="0070C0"/>
                              </a:solidFill>
                              <a:latin typeface="Cambria Math"/>
                            </a:rPr>
                            <m:t>𝜋</m:t>
                          </m:r>
                          <m:r>
                            <a:rPr lang="en-US" sz="5333" i="1">
                              <a:solidFill>
                                <a:srgbClr val="0070C0"/>
                              </a:solidFill>
                              <a:latin typeface="Cambria Math"/>
                            </a:rPr>
                            <m:t>𝑟</m:t>
                          </m:r>
                        </m:den>
                      </m:f>
                    </m:oMath>
                  </m:oMathPara>
                </a14:m>
                <a:endParaRPr lang="en-US" sz="2667" dirty="0"/>
              </a:p>
              <a:p>
                <a:pPr lvl="3"/>
                <a:endParaRPr lang="en-US" sz="2667"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650" t="-1482"/>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400" dirty="0">
                <a:solidFill>
                  <a:srgbClr val="7030A0"/>
                </a:solidFill>
              </a:rPr>
              <a:t>9</a:t>
            </a:r>
            <a:r>
              <a:rPr lang="en-US" sz="4400" dirty="0">
                <a:solidFill>
                  <a:srgbClr val="92D050"/>
                </a:solidFill>
              </a:rPr>
              <a:t>-</a:t>
            </a:r>
            <a:r>
              <a:rPr lang="en-US" sz="4400" dirty="0"/>
              <a:t>0</a:t>
            </a:r>
            <a:r>
              <a:rPr lang="en-US" sz="4400" dirty="0">
                <a:solidFill>
                  <a:srgbClr val="FF0000"/>
                </a:solidFill>
              </a:rPr>
              <a:t>4</a:t>
            </a:r>
            <a:r>
              <a:rPr lang="en-US" sz="4400" dirty="0"/>
              <a:t> M</a:t>
            </a:r>
            <a:r>
              <a:rPr lang="en-US" sz="4400" dirty="0">
                <a:solidFill>
                  <a:srgbClr val="FF0000"/>
                </a:solidFill>
              </a:rPr>
              <a:t>a</a:t>
            </a:r>
            <a:r>
              <a:rPr lang="en-US" sz="4400" dirty="0"/>
              <a:t>g</a:t>
            </a:r>
            <a:r>
              <a:rPr lang="en-US" sz="4400" dirty="0">
                <a:solidFill>
                  <a:srgbClr val="7030A0"/>
                </a:solidFill>
              </a:rPr>
              <a:t>n</a:t>
            </a:r>
            <a:r>
              <a:rPr lang="en-US" sz="4400" dirty="0">
                <a:solidFill>
                  <a:srgbClr val="FF0000"/>
                </a:solidFill>
              </a:rPr>
              <a:t>e</a:t>
            </a:r>
            <a:r>
              <a:rPr lang="en-US" sz="4400" dirty="0">
                <a:solidFill>
                  <a:srgbClr val="92D050"/>
                </a:solidFill>
              </a:rPr>
              <a:t>t</a:t>
            </a:r>
            <a:r>
              <a:rPr lang="en-US" sz="4400" dirty="0">
                <a:solidFill>
                  <a:srgbClr val="00B0F0"/>
                </a:solidFill>
              </a:rPr>
              <a:t>i</a:t>
            </a:r>
            <a:r>
              <a:rPr lang="en-US" sz="4400" dirty="0">
                <a:solidFill>
                  <a:srgbClr val="7030A0"/>
                </a:solidFill>
              </a:rPr>
              <a:t>c</a:t>
            </a:r>
            <a:r>
              <a:rPr lang="en-US" sz="4400" dirty="0"/>
              <a:t> F</a:t>
            </a:r>
            <a:r>
              <a:rPr lang="en-US" sz="4400" dirty="0">
                <a:solidFill>
                  <a:srgbClr val="00B0F0"/>
                </a:solidFill>
              </a:rPr>
              <a:t>i</a:t>
            </a:r>
            <a:r>
              <a:rPr lang="en-US" sz="4400" dirty="0">
                <a:solidFill>
                  <a:srgbClr val="FF0000"/>
                </a:solidFill>
              </a:rPr>
              <a:t>e</a:t>
            </a:r>
            <a:r>
              <a:rPr lang="en-US" sz="4400" dirty="0"/>
              <a:t>l</a:t>
            </a:r>
            <a:r>
              <a:rPr lang="en-US" sz="4400" dirty="0">
                <a:solidFill>
                  <a:srgbClr val="92D050"/>
                </a:solidFill>
              </a:rPr>
              <a:t>d</a:t>
            </a:r>
            <a:r>
              <a:rPr lang="en-US" sz="4400" dirty="0"/>
              <a:t>s </a:t>
            </a:r>
            <a:r>
              <a:rPr lang="en-US" sz="4400" dirty="0">
                <a:solidFill>
                  <a:srgbClr val="92D050"/>
                </a:solidFill>
              </a:rPr>
              <a:t>P</a:t>
            </a:r>
            <a:r>
              <a:rPr lang="en-US" sz="4400" dirty="0"/>
              <a:t>r</a:t>
            </a:r>
            <a:r>
              <a:rPr lang="en-US" sz="4400" dirty="0">
                <a:solidFill>
                  <a:srgbClr val="FF0000"/>
                </a:solidFill>
              </a:rPr>
              <a:t>o</a:t>
            </a:r>
            <a:r>
              <a:rPr lang="en-US" sz="4400" dirty="0">
                <a:solidFill>
                  <a:srgbClr val="92D050"/>
                </a:solidFill>
              </a:rPr>
              <a:t>d</a:t>
            </a:r>
            <a:r>
              <a:rPr lang="en-US" sz="4400" dirty="0">
                <a:solidFill>
                  <a:srgbClr val="00B0F0"/>
                </a:solidFill>
              </a:rPr>
              <a:t>u</a:t>
            </a:r>
            <a:r>
              <a:rPr lang="en-US" sz="4400" dirty="0">
                <a:solidFill>
                  <a:srgbClr val="7030A0"/>
                </a:solidFill>
              </a:rPr>
              <a:t>c</a:t>
            </a:r>
            <a:r>
              <a:rPr lang="en-US" sz="4400" dirty="0">
                <a:solidFill>
                  <a:srgbClr val="FF0000"/>
                </a:solidFill>
              </a:rPr>
              <a:t>e</a:t>
            </a:r>
            <a:r>
              <a:rPr lang="en-US" sz="4400" dirty="0">
                <a:solidFill>
                  <a:srgbClr val="92D050"/>
                </a:solidFill>
              </a:rPr>
              <a:t>d</a:t>
            </a:r>
            <a:r>
              <a:rPr lang="en-US" sz="4400" dirty="0"/>
              <a:t> b</a:t>
            </a:r>
            <a:r>
              <a:rPr lang="en-US" sz="4400" dirty="0">
                <a:solidFill>
                  <a:srgbClr val="00B0F0"/>
                </a:solidFill>
              </a:rPr>
              <a:t>y</a:t>
            </a:r>
            <a:r>
              <a:rPr lang="en-US" sz="4400" dirty="0"/>
              <a:t> </a:t>
            </a:r>
            <a:r>
              <a:rPr lang="en-US" sz="4400" dirty="0">
                <a:solidFill>
                  <a:srgbClr val="7030A0"/>
                </a:solidFill>
              </a:rPr>
              <a:t>C</a:t>
            </a:r>
            <a:r>
              <a:rPr lang="en-US" sz="4400" dirty="0">
                <a:solidFill>
                  <a:srgbClr val="00B0F0"/>
                </a:solidFill>
              </a:rPr>
              <a:t>u</a:t>
            </a:r>
            <a:r>
              <a:rPr lang="en-US" sz="4400" dirty="0"/>
              <a:t>rr</a:t>
            </a:r>
            <a:r>
              <a:rPr lang="en-US" sz="4400" dirty="0">
                <a:solidFill>
                  <a:srgbClr val="FF0000"/>
                </a:solidFill>
              </a:rPr>
              <a:t>e</a:t>
            </a:r>
            <a:r>
              <a:rPr lang="en-US" sz="4400" dirty="0">
                <a:solidFill>
                  <a:srgbClr val="7030A0"/>
                </a:solidFill>
              </a:rPr>
              <a:t>n</a:t>
            </a:r>
            <a:r>
              <a:rPr lang="en-US" sz="4400" dirty="0">
                <a:solidFill>
                  <a:srgbClr val="92D050"/>
                </a:solidFill>
              </a:rPr>
              <a:t>t</a:t>
            </a:r>
            <a:r>
              <a:rPr lang="en-US" sz="4400" dirty="0"/>
              <a:t>s</a:t>
            </a:r>
            <a:endParaRPr lang="en-US" sz="4800" dirty="0"/>
          </a:p>
        </p:txBody>
      </p:sp>
      <p:pic>
        <p:nvPicPr>
          <p:cNvPr id="5" name="Picture 4" descr="F21.26.jpg"/>
          <p:cNvPicPr>
            <a:picLocks noChangeAspect="1"/>
          </p:cNvPicPr>
          <p:nvPr/>
        </p:nvPicPr>
        <p:blipFill>
          <a:blip r:embed="rId4" cstate="print"/>
          <a:stretch>
            <a:fillRect/>
          </a:stretch>
        </p:blipFill>
        <p:spPr>
          <a:xfrm>
            <a:off x="8331200" y="3903815"/>
            <a:ext cx="3860800" cy="2912904"/>
          </a:xfrm>
          <a:prstGeom prst="rect">
            <a:avLst/>
          </a:prstGeom>
        </p:spPr>
      </p:pic>
      <p:pic>
        <p:nvPicPr>
          <p:cNvPr id="6" name="Picture 5" descr="F21.25.jpg"/>
          <p:cNvPicPr>
            <a:picLocks noChangeAspect="1"/>
          </p:cNvPicPr>
          <p:nvPr/>
        </p:nvPicPr>
        <p:blipFill>
          <a:blip r:embed="rId5" cstate="print"/>
          <a:srcRect t="59425" r="32689" b="4153"/>
          <a:stretch>
            <a:fillRect/>
          </a:stretch>
        </p:blipFill>
        <p:spPr>
          <a:xfrm>
            <a:off x="9377305" y="1234440"/>
            <a:ext cx="2814697" cy="2590800"/>
          </a:xfrm>
          <a:prstGeom prst="rect">
            <a:avLst/>
          </a:prstGeom>
        </p:spPr>
      </p:pic>
    </p:spTree>
    <p:extLst>
      <p:ext uri="{BB962C8B-B14F-4D97-AF65-F5344CB8AC3E}">
        <p14:creationId xmlns:p14="http://schemas.microsoft.com/office/powerpoint/2010/main" val="2364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ppt_x</p:attrName>
                                        </p:attrNameLst>
                                      </p:cBhvr>
                                      <p:tavLst>
                                        <p:tav tm="0">
                                          <p:val>
                                            <p:strVal val="#ppt_x-.2"/>
                                          </p:val>
                                        </p:tav>
                                        <p:tav tm="100000">
                                          <p:val>
                                            <p:strVal val="#ppt_x"/>
                                          </p:val>
                                        </p:tav>
                                      </p:tavLst>
                                    </p:anim>
                                    <p:anim calcmode="lin" valueType="num">
                                      <p:cBhvr>
                                        <p:cTn id="3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20000"/>
              </a:bodyPr>
              <a:lstStyle/>
              <a:p>
                <a:r>
                  <a:rPr lang="en-US" dirty="0"/>
                  <a:t>Loop</a:t>
                </a:r>
              </a:p>
              <a:p>
                <a:pPr lvl="1"/>
                <a:r>
                  <a:rPr lang="en-US" dirty="0"/>
                  <a:t>Right Hand Rule</a:t>
                </a:r>
              </a:p>
              <a:p>
                <a:pPr lvl="1"/>
                <a:r>
                  <a:rPr lang="en-US" dirty="0"/>
                  <a:t>At center of loop</a:t>
                </a:r>
              </a:p>
              <a:p>
                <a:pPr lvl="1"/>
                <a14:m>
                  <m:oMath xmlns:m="http://schemas.openxmlformats.org/officeDocument/2006/math">
                    <m:r>
                      <a:rPr lang="en-US" sz="4267" i="1">
                        <a:latin typeface="Cambria Math"/>
                      </a:rPr>
                      <m:t>𝐵</m:t>
                    </m:r>
                    <m:r>
                      <a:rPr lang="en-US" sz="4267" i="1">
                        <a:latin typeface="Cambria Math"/>
                      </a:rPr>
                      <m:t>=</m:t>
                    </m:r>
                    <m:r>
                      <a:rPr lang="en-US" sz="4267" i="1">
                        <a:latin typeface="Cambria Math"/>
                      </a:rPr>
                      <m:t>𝑁</m:t>
                    </m:r>
                    <m:f>
                      <m:fPr>
                        <m:ctrlPr>
                          <a:rPr lang="en-US" sz="4267" i="1">
                            <a:latin typeface="Cambria Math" panose="02040503050406030204" pitchFamily="18" charset="0"/>
                          </a:rPr>
                        </m:ctrlPr>
                      </m:fPr>
                      <m:num>
                        <m:sSub>
                          <m:sSubPr>
                            <m:ctrlPr>
                              <a:rPr lang="en-US" sz="4267" i="1">
                                <a:latin typeface="Cambria Math" panose="02040503050406030204" pitchFamily="18" charset="0"/>
                              </a:rPr>
                            </m:ctrlPr>
                          </m:sSubPr>
                          <m:e>
                            <m:r>
                              <a:rPr lang="en-US" sz="4267" i="1">
                                <a:latin typeface="Cambria Math"/>
                              </a:rPr>
                              <m:t>𝜇</m:t>
                            </m:r>
                          </m:e>
                          <m:sub>
                            <m:r>
                              <a:rPr lang="en-US" sz="4267" i="1">
                                <a:latin typeface="Cambria Math"/>
                              </a:rPr>
                              <m:t>0</m:t>
                            </m:r>
                          </m:sub>
                        </m:sSub>
                        <m:r>
                          <a:rPr lang="en-US" sz="4267" i="1">
                            <a:latin typeface="Cambria Math"/>
                          </a:rPr>
                          <m:t>𝐼</m:t>
                        </m:r>
                      </m:num>
                      <m:den>
                        <m:r>
                          <a:rPr lang="en-US" sz="4267" i="1">
                            <a:latin typeface="Cambria Math"/>
                          </a:rPr>
                          <m:t>2</m:t>
                        </m:r>
                        <m:r>
                          <a:rPr lang="en-US" sz="4267" i="1">
                            <a:latin typeface="Cambria Math"/>
                          </a:rPr>
                          <m:t>𝑅</m:t>
                        </m:r>
                      </m:den>
                    </m:f>
                  </m:oMath>
                </a14:m>
                <a:endParaRPr lang="en-US" dirty="0"/>
              </a:p>
              <a:p>
                <a:pPr lvl="2"/>
                <a:r>
                  <a:rPr lang="en-US" i="1" dirty="0"/>
                  <a:t>N</a:t>
                </a:r>
                <a:r>
                  <a:rPr lang="en-US" dirty="0"/>
                  <a:t>=number of loops</a:t>
                </a:r>
              </a:p>
              <a:p>
                <a:r>
                  <a:rPr lang="en-US" dirty="0"/>
                  <a:t>Solenoid</a:t>
                </a:r>
              </a:p>
              <a:p>
                <a:pPr lvl="1"/>
                <a14:m>
                  <m:oMath xmlns:m="http://schemas.openxmlformats.org/officeDocument/2006/math">
                    <m:r>
                      <a:rPr lang="en-US" sz="4267" i="1">
                        <a:latin typeface="Cambria Math"/>
                      </a:rPr>
                      <m:t>𝐵</m:t>
                    </m:r>
                    <m:r>
                      <a:rPr lang="en-US" sz="4267" i="1">
                        <a:latin typeface="Cambria Math"/>
                      </a:rPr>
                      <m:t>=</m:t>
                    </m:r>
                    <m:sSub>
                      <m:sSubPr>
                        <m:ctrlPr>
                          <a:rPr lang="en-US" sz="4267" i="1">
                            <a:latin typeface="Cambria Math" panose="02040503050406030204" pitchFamily="18" charset="0"/>
                          </a:rPr>
                        </m:ctrlPr>
                      </m:sSubPr>
                      <m:e>
                        <m:r>
                          <a:rPr lang="en-US" sz="4267" i="1">
                            <a:latin typeface="Cambria Math"/>
                          </a:rPr>
                          <m:t>𝜇</m:t>
                        </m:r>
                      </m:e>
                      <m:sub>
                        <m:r>
                          <a:rPr lang="en-US" sz="4267" i="1">
                            <a:latin typeface="Cambria Math"/>
                          </a:rPr>
                          <m:t>0</m:t>
                        </m:r>
                      </m:sub>
                    </m:sSub>
                    <m:r>
                      <a:rPr lang="en-US" sz="4267" i="1">
                        <a:latin typeface="Cambria Math"/>
                      </a:rPr>
                      <m:t>𝑛𝐼</m:t>
                    </m:r>
                  </m:oMath>
                </a14:m>
                <a:endParaRPr lang="en-US" sz="4267" dirty="0"/>
              </a:p>
              <a:p>
                <a:pPr lvl="2"/>
                <a:r>
                  <a:rPr lang="en-US" i="1" dirty="0"/>
                  <a:t>n</a:t>
                </a:r>
                <a:r>
                  <a:rPr lang="en-US" dirty="0"/>
                  <a:t>=loops/m</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850" t="-3774" b="-2695"/>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400" dirty="0">
                <a:solidFill>
                  <a:srgbClr val="7030A0"/>
                </a:solidFill>
              </a:rPr>
              <a:t>9</a:t>
            </a:r>
            <a:r>
              <a:rPr lang="en-US" sz="4400" dirty="0">
                <a:solidFill>
                  <a:srgbClr val="92D050"/>
                </a:solidFill>
              </a:rPr>
              <a:t>-</a:t>
            </a:r>
            <a:r>
              <a:rPr lang="en-US" sz="4400" dirty="0"/>
              <a:t>0</a:t>
            </a:r>
            <a:r>
              <a:rPr lang="en-US" sz="4400" dirty="0">
                <a:solidFill>
                  <a:srgbClr val="FF0000"/>
                </a:solidFill>
              </a:rPr>
              <a:t>4</a:t>
            </a:r>
            <a:r>
              <a:rPr lang="en-US" sz="4400" dirty="0"/>
              <a:t> M</a:t>
            </a:r>
            <a:r>
              <a:rPr lang="en-US" sz="4400" dirty="0">
                <a:solidFill>
                  <a:srgbClr val="FF0000"/>
                </a:solidFill>
              </a:rPr>
              <a:t>a</a:t>
            </a:r>
            <a:r>
              <a:rPr lang="en-US" sz="4400" dirty="0"/>
              <a:t>g</a:t>
            </a:r>
            <a:r>
              <a:rPr lang="en-US" sz="4400" dirty="0">
                <a:solidFill>
                  <a:srgbClr val="7030A0"/>
                </a:solidFill>
              </a:rPr>
              <a:t>n</a:t>
            </a:r>
            <a:r>
              <a:rPr lang="en-US" sz="4400" dirty="0">
                <a:solidFill>
                  <a:srgbClr val="FF0000"/>
                </a:solidFill>
              </a:rPr>
              <a:t>e</a:t>
            </a:r>
            <a:r>
              <a:rPr lang="en-US" sz="4400" dirty="0">
                <a:solidFill>
                  <a:srgbClr val="92D050"/>
                </a:solidFill>
              </a:rPr>
              <a:t>t</a:t>
            </a:r>
            <a:r>
              <a:rPr lang="en-US" sz="4400" dirty="0">
                <a:solidFill>
                  <a:srgbClr val="00B0F0"/>
                </a:solidFill>
              </a:rPr>
              <a:t>i</a:t>
            </a:r>
            <a:r>
              <a:rPr lang="en-US" sz="4400" dirty="0">
                <a:solidFill>
                  <a:srgbClr val="7030A0"/>
                </a:solidFill>
              </a:rPr>
              <a:t>c</a:t>
            </a:r>
            <a:r>
              <a:rPr lang="en-US" sz="4400" dirty="0"/>
              <a:t> F</a:t>
            </a:r>
            <a:r>
              <a:rPr lang="en-US" sz="4400" dirty="0">
                <a:solidFill>
                  <a:srgbClr val="00B0F0"/>
                </a:solidFill>
              </a:rPr>
              <a:t>i</a:t>
            </a:r>
            <a:r>
              <a:rPr lang="en-US" sz="4400" dirty="0">
                <a:solidFill>
                  <a:srgbClr val="FF0000"/>
                </a:solidFill>
              </a:rPr>
              <a:t>e</a:t>
            </a:r>
            <a:r>
              <a:rPr lang="en-US" sz="4400" dirty="0"/>
              <a:t>l</a:t>
            </a:r>
            <a:r>
              <a:rPr lang="en-US" sz="4400" dirty="0">
                <a:solidFill>
                  <a:srgbClr val="92D050"/>
                </a:solidFill>
              </a:rPr>
              <a:t>d</a:t>
            </a:r>
            <a:r>
              <a:rPr lang="en-US" sz="4400" dirty="0"/>
              <a:t>s </a:t>
            </a:r>
            <a:r>
              <a:rPr lang="en-US" sz="4400" dirty="0">
                <a:solidFill>
                  <a:srgbClr val="92D050"/>
                </a:solidFill>
              </a:rPr>
              <a:t>P</a:t>
            </a:r>
            <a:r>
              <a:rPr lang="en-US" sz="4400" dirty="0"/>
              <a:t>r</a:t>
            </a:r>
            <a:r>
              <a:rPr lang="en-US" sz="4400" dirty="0">
                <a:solidFill>
                  <a:srgbClr val="FF0000"/>
                </a:solidFill>
              </a:rPr>
              <a:t>o</a:t>
            </a:r>
            <a:r>
              <a:rPr lang="en-US" sz="4400" dirty="0">
                <a:solidFill>
                  <a:srgbClr val="92D050"/>
                </a:solidFill>
              </a:rPr>
              <a:t>d</a:t>
            </a:r>
            <a:r>
              <a:rPr lang="en-US" sz="4400" dirty="0">
                <a:solidFill>
                  <a:srgbClr val="00B0F0"/>
                </a:solidFill>
              </a:rPr>
              <a:t>u</a:t>
            </a:r>
            <a:r>
              <a:rPr lang="en-US" sz="4400" dirty="0">
                <a:solidFill>
                  <a:srgbClr val="7030A0"/>
                </a:solidFill>
              </a:rPr>
              <a:t>c</a:t>
            </a:r>
            <a:r>
              <a:rPr lang="en-US" sz="4400" dirty="0">
                <a:solidFill>
                  <a:srgbClr val="FF0000"/>
                </a:solidFill>
              </a:rPr>
              <a:t>e</a:t>
            </a:r>
            <a:r>
              <a:rPr lang="en-US" sz="4400" dirty="0">
                <a:solidFill>
                  <a:srgbClr val="92D050"/>
                </a:solidFill>
              </a:rPr>
              <a:t>d</a:t>
            </a:r>
            <a:r>
              <a:rPr lang="en-US" sz="4400" dirty="0"/>
              <a:t> b</a:t>
            </a:r>
            <a:r>
              <a:rPr lang="en-US" sz="4400" dirty="0">
                <a:solidFill>
                  <a:srgbClr val="00B0F0"/>
                </a:solidFill>
              </a:rPr>
              <a:t>y</a:t>
            </a:r>
            <a:r>
              <a:rPr lang="en-US" sz="4400" dirty="0"/>
              <a:t> </a:t>
            </a:r>
            <a:r>
              <a:rPr lang="en-US" sz="4400" dirty="0">
                <a:solidFill>
                  <a:srgbClr val="7030A0"/>
                </a:solidFill>
              </a:rPr>
              <a:t>C</a:t>
            </a:r>
            <a:r>
              <a:rPr lang="en-US" sz="4400" dirty="0">
                <a:solidFill>
                  <a:srgbClr val="00B0F0"/>
                </a:solidFill>
              </a:rPr>
              <a:t>u</a:t>
            </a:r>
            <a:r>
              <a:rPr lang="en-US" sz="4400" dirty="0"/>
              <a:t>rr</a:t>
            </a:r>
            <a:r>
              <a:rPr lang="en-US" sz="4400" dirty="0">
                <a:solidFill>
                  <a:srgbClr val="FF0000"/>
                </a:solidFill>
              </a:rPr>
              <a:t>e</a:t>
            </a:r>
            <a:r>
              <a:rPr lang="en-US" sz="4400" dirty="0">
                <a:solidFill>
                  <a:srgbClr val="7030A0"/>
                </a:solidFill>
              </a:rPr>
              <a:t>n</a:t>
            </a:r>
            <a:r>
              <a:rPr lang="en-US" sz="4400" dirty="0">
                <a:solidFill>
                  <a:srgbClr val="92D050"/>
                </a:solidFill>
              </a:rPr>
              <a:t>t</a:t>
            </a:r>
            <a:r>
              <a:rPr lang="en-US" sz="4400" dirty="0"/>
              <a:t>s</a:t>
            </a:r>
            <a:endParaRPr lang="en-US" sz="4800" dirty="0"/>
          </a:p>
        </p:txBody>
      </p:sp>
      <p:pic>
        <p:nvPicPr>
          <p:cNvPr id="4" name="Picture 3" descr="F21.30.jpg"/>
          <p:cNvPicPr>
            <a:picLocks noChangeAspect="1"/>
          </p:cNvPicPr>
          <p:nvPr/>
        </p:nvPicPr>
        <p:blipFill>
          <a:blip r:embed="rId4" cstate="print"/>
          <a:srcRect b="42000"/>
          <a:stretch>
            <a:fillRect/>
          </a:stretch>
        </p:blipFill>
        <p:spPr>
          <a:xfrm>
            <a:off x="7095896" y="381000"/>
            <a:ext cx="3898099" cy="3124200"/>
          </a:xfrm>
          <a:prstGeom prst="rect">
            <a:avLst/>
          </a:prstGeom>
        </p:spPr>
      </p:pic>
      <p:pic>
        <p:nvPicPr>
          <p:cNvPr id="5" name="Picture 4" descr="F21.34.jpg"/>
          <p:cNvPicPr>
            <a:picLocks noChangeAspect="1"/>
          </p:cNvPicPr>
          <p:nvPr/>
        </p:nvPicPr>
        <p:blipFill>
          <a:blip r:embed="rId5" cstate="print"/>
          <a:stretch>
            <a:fillRect/>
          </a:stretch>
        </p:blipFill>
        <p:spPr>
          <a:xfrm>
            <a:off x="5063896" y="3575304"/>
            <a:ext cx="7026504" cy="3206496"/>
          </a:xfrm>
          <a:prstGeom prst="rect">
            <a:avLst/>
          </a:prstGeom>
        </p:spPr>
      </p:pic>
      <p:pic>
        <p:nvPicPr>
          <p:cNvPr id="6" name="Picture 5" descr="F21.30.jpg"/>
          <p:cNvPicPr>
            <a:picLocks noChangeAspect="1"/>
          </p:cNvPicPr>
          <p:nvPr/>
        </p:nvPicPr>
        <p:blipFill>
          <a:blip r:embed="rId4" cstate="print"/>
          <a:srcRect l="18424" t="66000" r="33672" b="2000"/>
          <a:stretch>
            <a:fillRect/>
          </a:stretch>
        </p:blipFill>
        <p:spPr>
          <a:xfrm>
            <a:off x="5063896" y="1559171"/>
            <a:ext cx="2108200" cy="1946032"/>
          </a:xfrm>
          <a:prstGeom prst="rect">
            <a:avLst/>
          </a:prstGeom>
        </p:spPr>
      </p:pic>
    </p:spTree>
    <p:extLst>
      <p:ext uri="{BB962C8B-B14F-4D97-AF65-F5344CB8AC3E}">
        <p14:creationId xmlns:p14="http://schemas.microsoft.com/office/powerpoint/2010/main" val="35115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ppt_x</p:attrName>
                                        </p:attrNameLst>
                                      </p:cBhvr>
                                      <p:tavLst>
                                        <p:tav tm="0">
                                          <p:val>
                                            <p:strVal val="#ppt_x-.2"/>
                                          </p:val>
                                        </p:tav>
                                        <p:tav tm="100000">
                                          <p:val>
                                            <p:strVal val="#ppt_x"/>
                                          </p:val>
                                        </p:tav>
                                      </p:tavLst>
                                    </p:anim>
                                    <p:anim calcmode="lin" valueType="num">
                                      <p:cBhvr>
                                        <p:cTn id="4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6688899" cy="5257800"/>
          </a:xfrm>
        </p:spPr>
        <p:txBody>
          <a:bodyPr>
            <a:normAutofit fontScale="77500" lnSpcReduction="20000"/>
          </a:bodyPr>
          <a:lstStyle/>
          <a:p>
            <a:pPr marL="685783" indent="-685783">
              <a:buFont typeface="+mj-lt"/>
              <a:buAutoNum type="arabicPeriod"/>
            </a:pPr>
            <a:r>
              <a:rPr lang="en-US" dirty="0"/>
              <a:t>A long straight current-carrying wire runs from north to south.  </a:t>
            </a:r>
          </a:p>
          <a:p>
            <a:pPr marL="1097253" lvl="1" indent="-609585">
              <a:buFont typeface="+mj-lt"/>
              <a:buAutoNum type="alphaLcPeriod"/>
            </a:pPr>
            <a:r>
              <a:rPr lang="en-US" dirty="0"/>
              <a:t>A compass needle is placed above the wire points with its N-pole toward the east.  In what direction is the current flowing?</a:t>
            </a:r>
          </a:p>
          <a:p>
            <a:pPr marL="1097253" lvl="1" indent="-609585">
              <a:buFont typeface="+mj-lt"/>
              <a:buAutoNum type="alphaLcPeriod"/>
            </a:pPr>
            <a:r>
              <a:rPr lang="en-US" dirty="0"/>
              <a:t>If a compass is put underneath the wire, in which direction will the needle point?</a:t>
            </a:r>
          </a:p>
          <a:p>
            <a:pPr marL="685783" indent="-685783">
              <a:buFont typeface="+mj-lt"/>
              <a:buAutoNum type="arabicPeriod"/>
            </a:pPr>
            <a:r>
              <a:rPr lang="en-US" dirty="0"/>
              <a:t>A single straight wire produces a B-field.  Another wire is parallel and carries an identical current. If the two currents are in the same direction, how would the magnetic field be affected?  What if the currents are in the opposite direction?</a:t>
            </a:r>
          </a:p>
        </p:txBody>
      </p:sp>
      <p:sp>
        <p:nvSpPr>
          <p:cNvPr id="3" name="Title 2"/>
          <p:cNvSpPr>
            <a:spLocks noGrp="1"/>
          </p:cNvSpPr>
          <p:nvPr>
            <p:ph type="title"/>
          </p:nvPr>
        </p:nvSpPr>
        <p:spPr/>
        <p:txBody>
          <a:bodyPr>
            <a:noAutofit/>
          </a:bodyPr>
          <a:lstStyle/>
          <a:p>
            <a:r>
              <a:rPr lang="en-US" sz="4400" dirty="0">
                <a:solidFill>
                  <a:srgbClr val="7030A0"/>
                </a:solidFill>
              </a:rPr>
              <a:t>9</a:t>
            </a:r>
            <a:r>
              <a:rPr lang="en-US" sz="4400" dirty="0">
                <a:solidFill>
                  <a:srgbClr val="92D050"/>
                </a:solidFill>
              </a:rPr>
              <a:t>-</a:t>
            </a:r>
            <a:r>
              <a:rPr lang="en-US" sz="4400" dirty="0"/>
              <a:t>0</a:t>
            </a:r>
            <a:r>
              <a:rPr lang="en-US" sz="4400" dirty="0">
                <a:solidFill>
                  <a:srgbClr val="FF0000"/>
                </a:solidFill>
              </a:rPr>
              <a:t>4</a:t>
            </a:r>
            <a:r>
              <a:rPr lang="en-US" sz="4400" dirty="0"/>
              <a:t> M</a:t>
            </a:r>
            <a:r>
              <a:rPr lang="en-US" sz="4400" dirty="0">
                <a:solidFill>
                  <a:srgbClr val="FF0000"/>
                </a:solidFill>
              </a:rPr>
              <a:t>a</a:t>
            </a:r>
            <a:r>
              <a:rPr lang="en-US" sz="4400" dirty="0"/>
              <a:t>g</a:t>
            </a:r>
            <a:r>
              <a:rPr lang="en-US" sz="4400" dirty="0">
                <a:solidFill>
                  <a:srgbClr val="7030A0"/>
                </a:solidFill>
              </a:rPr>
              <a:t>n</a:t>
            </a:r>
            <a:r>
              <a:rPr lang="en-US" sz="4400" dirty="0">
                <a:solidFill>
                  <a:srgbClr val="FF0000"/>
                </a:solidFill>
              </a:rPr>
              <a:t>e</a:t>
            </a:r>
            <a:r>
              <a:rPr lang="en-US" sz="4400" dirty="0">
                <a:solidFill>
                  <a:srgbClr val="92D050"/>
                </a:solidFill>
              </a:rPr>
              <a:t>t</a:t>
            </a:r>
            <a:r>
              <a:rPr lang="en-US" sz="4400" dirty="0">
                <a:solidFill>
                  <a:srgbClr val="00B0F0"/>
                </a:solidFill>
              </a:rPr>
              <a:t>i</a:t>
            </a:r>
            <a:r>
              <a:rPr lang="en-US" sz="4400" dirty="0">
                <a:solidFill>
                  <a:srgbClr val="7030A0"/>
                </a:solidFill>
              </a:rPr>
              <a:t>c</a:t>
            </a:r>
            <a:r>
              <a:rPr lang="en-US" sz="4400" dirty="0"/>
              <a:t> F</a:t>
            </a:r>
            <a:r>
              <a:rPr lang="en-US" sz="4400" dirty="0">
                <a:solidFill>
                  <a:srgbClr val="00B0F0"/>
                </a:solidFill>
              </a:rPr>
              <a:t>i</a:t>
            </a:r>
            <a:r>
              <a:rPr lang="en-US" sz="4400" dirty="0">
                <a:solidFill>
                  <a:srgbClr val="FF0000"/>
                </a:solidFill>
              </a:rPr>
              <a:t>e</a:t>
            </a:r>
            <a:r>
              <a:rPr lang="en-US" sz="4400" dirty="0"/>
              <a:t>l</a:t>
            </a:r>
            <a:r>
              <a:rPr lang="en-US" sz="4400" dirty="0">
                <a:solidFill>
                  <a:srgbClr val="92D050"/>
                </a:solidFill>
              </a:rPr>
              <a:t>d</a:t>
            </a:r>
            <a:r>
              <a:rPr lang="en-US" sz="4400" dirty="0"/>
              <a:t>s </a:t>
            </a:r>
            <a:r>
              <a:rPr lang="en-US" sz="4400" dirty="0">
                <a:solidFill>
                  <a:srgbClr val="92D050"/>
                </a:solidFill>
              </a:rPr>
              <a:t>P</a:t>
            </a:r>
            <a:r>
              <a:rPr lang="en-US" sz="4400" dirty="0"/>
              <a:t>r</a:t>
            </a:r>
            <a:r>
              <a:rPr lang="en-US" sz="4400" dirty="0">
                <a:solidFill>
                  <a:srgbClr val="FF0000"/>
                </a:solidFill>
              </a:rPr>
              <a:t>o</a:t>
            </a:r>
            <a:r>
              <a:rPr lang="en-US" sz="4400" dirty="0">
                <a:solidFill>
                  <a:srgbClr val="92D050"/>
                </a:solidFill>
              </a:rPr>
              <a:t>d</a:t>
            </a:r>
            <a:r>
              <a:rPr lang="en-US" sz="4400" dirty="0">
                <a:solidFill>
                  <a:srgbClr val="00B0F0"/>
                </a:solidFill>
              </a:rPr>
              <a:t>u</a:t>
            </a:r>
            <a:r>
              <a:rPr lang="en-US" sz="4400" dirty="0">
                <a:solidFill>
                  <a:srgbClr val="7030A0"/>
                </a:solidFill>
              </a:rPr>
              <a:t>c</a:t>
            </a:r>
            <a:r>
              <a:rPr lang="en-US" sz="4400" dirty="0">
                <a:solidFill>
                  <a:srgbClr val="FF0000"/>
                </a:solidFill>
              </a:rPr>
              <a:t>e</a:t>
            </a:r>
            <a:r>
              <a:rPr lang="en-US" sz="4400" dirty="0">
                <a:solidFill>
                  <a:srgbClr val="92D050"/>
                </a:solidFill>
              </a:rPr>
              <a:t>d</a:t>
            </a:r>
            <a:r>
              <a:rPr lang="en-US" sz="4400" dirty="0"/>
              <a:t> b</a:t>
            </a:r>
            <a:r>
              <a:rPr lang="en-US" sz="4400" dirty="0">
                <a:solidFill>
                  <a:srgbClr val="00B0F0"/>
                </a:solidFill>
              </a:rPr>
              <a:t>y</a:t>
            </a:r>
            <a:r>
              <a:rPr lang="en-US" sz="4400" dirty="0"/>
              <a:t> </a:t>
            </a:r>
            <a:r>
              <a:rPr lang="en-US" sz="4400" dirty="0">
                <a:solidFill>
                  <a:srgbClr val="7030A0"/>
                </a:solidFill>
              </a:rPr>
              <a:t>C</a:t>
            </a:r>
            <a:r>
              <a:rPr lang="en-US" sz="4400" dirty="0">
                <a:solidFill>
                  <a:srgbClr val="00B0F0"/>
                </a:solidFill>
              </a:rPr>
              <a:t>u</a:t>
            </a:r>
            <a:r>
              <a:rPr lang="en-US" sz="4400" dirty="0"/>
              <a:t>rr</a:t>
            </a:r>
            <a:r>
              <a:rPr lang="en-US" sz="4400" dirty="0">
                <a:solidFill>
                  <a:srgbClr val="FF0000"/>
                </a:solidFill>
              </a:rPr>
              <a:t>e</a:t>
            </a:r>
            <a:r>
              <a:rPr lang="en-US" sz="4400" dirty="0">
                <a:solidFill>
                  <a:srgbClr val="7030A0"/>
                </a:solidFill>
              </a:rPr>
              <a:t>n</a:t>
            </a:r>
            <a:r>
              <a:rPr lang="en-US" sz="4400" dirty="0">
                <a:solidFill>
                  <a:srgbClr val="92D050"/>
                </a:solidFill>
              </a:rPr>
              <a:t>t</a:t>
            </a:r>
            <a:r>
              <a:rPr lang="en-US" sz="4400" dirty="0"/>
              <a:t>s</a:t>
            </a:r>
            <a:endParaRPr lang="en-US" sz="4800" dirty="0"/>
          </a:p>
        </p:txBody>
      </p:sp>
    </p:spTree>
    <p:extLst>
      <p:ext uri="{BB962C8B-B14F-4D97-AF65-F5344CB8AC3E}">
        <p14:creationId xmlns:p14="http://schemas.microsoft.com/office/powerpoint/2010/main" val="32611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solidFill>
                  <a:srgbClr val="7030A0"/>
                </a:solidFill>
              </a:rPr>
              <a:t>9</a:t>
            </a:r>
            <a:r>
              <a:rPr lang="en-US" sz="4400" dirty="0">
                <a:solidFill>
                  <a:srgbClr val="92D050"/>
                </a:solidFill>
              </a:rPr>
              <a:t>-</a:t>
            </a:r>
            <a:r>
              <a:rPr lang="en-US" sz="4400" dirty="0"/>
              <a:t>0</a:t>
            </a:r>
            <a:r>
              <a:rPr lang="en-US" sz="4400" dirty="0">
                <a:solidFill>
                  <a:srgbClr val="FF0000"/>
                </a:solidFill>
              </a:rPr>
              <a:t>4</a:t>
            </a:r>
            <a:r>
              <a:rPr lang="en-US" sz="4400" dirty="0"/>
              <a:t> M</a:t>
            </a:r>
            <a:r>
              <a:rPr lang="en-US" sz="4400" dirty="0">
                <a:solidFill>
                  <a:srgbClr val="FF0000"/>
                </a:solidFill>
              </a:rPr>
              <a:t>a</a:t>
            </a:r>
            <a:r>
              <a:rPr lang="en-US" sz="4400" dirty="0"/>
              <a:t>g</a:t>
            </a:r>
            <a:r>
              <a:rPr lang="en-US" sz="4400" dirty="0">
                <a:solidFill>
                  <a:srgbClr val="7030A0"/>
                </a:solidFill>
              </a:rPr>
              <a:t>n</a:t>
            </a:r>
            <a:r>
              <a:rPr lang="en-US" sz="4400" dirty="0">
                <a:solidFill>
                  <a:srgbClr val="FF0000"/>
                </a:solidFill>
              </a:rPr>
              <a:t>e</a:t>
            </a:r>
            <a:r>
              <a:rPr lang="en-US" sz="4400" dirty="0">
                <a:solidFill>
                  <a:srgbClr val="92D050"/>
                </a:solidFill>
              </a:rPr>
              <a:t>t</a:t>
            </a:r>
            <a:r>
              <a:rPr lang="en-US" sz="4400" dirty="0">
                <a:solidFill>
                  <a:srgbClr val="00B0F0"/>
                </a:solidFill>
              </a:rPr>
              <a:t>i</a:t>
            </a:r>
            <a:r>
              <a:rPr lang="en-US" sz="4400" dirty="0">
                <a:solidFill>
                  <a:srgbClr val="7030A0"/>
                </a:solidFill>
              </a:rPr>
              <a:t>c</a:t>
            </a:r>
            <a:r>
              <a:rPr lang="en-US" sz="4400" dirty="0"/>
              <a:t> F</a:t>
            </a:r>
            <a:r>
              <a:rPr lang="en-US" sz="4400" dirty="0">
                <a:solidFill>
                  <a:srgbClr val="00B0F0"/>
                </a:solidFill>
              </a:rPr>
              <a:t>i</a:t>
            </a:r>
            <a:r>
              <a:rPr lang="en-US" sz="4400" dirty="0">
                <a:solidFill>
                  <a:srgbClr val="FF0000"/>
                </a:solidFill>
              </a:rPr>
              <a:t>e</a:t>
            </a:r>
            <a:r>
              <a:rPr lang="en-US" sz="4400" dirty="0"/>
              <a:t>l</a:t>
            </a:r>
            <a:r>
              <a:rPr lang="en-US" sz="4400" dirty="0">
                <a:solidFill>
                  <a:srgbClr val="92D050"/>
                </a:solidFill>
              </a:rPr>
              <a:t>d</a:t>
            </a:r>
            <a:r>
              <a:rPr lang="en-US" sz="4400" dirty="0"/>
              <a:t>s </a:t>
            </a:r>
            <a:r>
              <a:rPr lang="en-US" sz="4400" dirty="0">
                <a:solidFill>
                  <a:srgbClr val="92D050"/>
                </a:solidFill>
              </a:rPr>
              <a:t>P</a:t>
            </a:r>
            <a:r>
              <a:rPr lang="en-US" sz="4400" dirty="0"/>
              <a:t>r</a:t>
            </a:r>
            <a:r>
              <a:rPr lang="en-US" sz="4400" dirty="0">
                <a:solidFill>
                  <a:srgbClr val="FF0000"/>
                </a:solidFill>
              </a:rPr>
              <a:t>o</a:t>
            </a:r>
            <a:r>
              <a:rPr lang="en-US" sz="4400" dirty="0">
                <a:solidFill>
                  <a:srgbClr val="92D050"/>
                </a:solidFill>
              </a:rPr>
              <a:t>d</a:t>
            </a:r>
            <a:r>
              <a:rPr lang="en-US" sz="4400" dirty="0">
                <a:solidFill>
                  <a:srgbClr val="00B0F0"/>
                </a:solidFill>
              </a:rPr>
              <a:t>u</a:t>
            </a:r>
            <a:r>
              <a:rPr lang="en-US" sz="4400" dirty="0">
                <a:solidFill>
                  <a:srgbClr val="7030A0"/>
                </a:solidFill>
              </a:rPr>
              <a:t>c</a:t>
            </a:r>
            <a:r>
              <a:rPr lang="en-US" sz="4400" dirty="0">
                <a:solidFill>
                  <a:srgbClr val="FF0000"/>
                </a:solidFill>
              </a:rPr>
              <a:t>e</a:t>
            </a:r>
            <a:r>
              <a:rPr lang="en-US" sz="4400" dirty="0">
                <a:solidFill>
                  <a:srgbClr val="92D050"/>
                </a:solidFill>
              </a:rPr>
              <a:t>d</a:t>
            </a:r>
            <a:r>
              <a:rPr lang="en-US" sz="4400" dirty="0"/>
              <a:t> b</a:t>
            </a:r>
            <a:r>
              <a:rPr lang="en-US" sz="4400" dirty="0">
                <a:solidFill>
                  <a:srgbClr val="00B0F0"/>
                </a:solidFill>
              </a:rPr>
              <a:t>y</a:t>
            </a:r>
            <a:r>
              <a:rPr lang="en-US" sz="4400" dirty="0"/>
              <a:t> </a:t>
            </a:r>
            <a:r>
              <a:rPr lang="en-US" sz="4400" dirty="0">
                <a:solidFill>
                  <a:srgbClr val="7030A0"/>
                </a:solidFill>
              </a:rPr>
              <a:t>C</a:t>
            </a:r>
            <a:r>
              <a:rPr lang="en-US" sz="4400" dirty="0">
                <a:solidFill>
                  <a:srgbClr val="00B0F0"/>
                </a:solidFill>
              </a:rPr>
              <a:t>u</a:t>
            </a:r>
            <a:r>
              <a:rPr lang="en-US" sz="4400" dirty="0"/>
              <a:t>rr</a:t>
            </a:r>
            <a:r>
              <a:rPr lang="en-US" sz="4400" dirty="0">
                <a:solidFill>
                  <a:srgbClr val="FF0000"/>
                </a:solidFill>
              </a:rPr>
              <a:t>e</a:t>
            </a:r>
            <a:r>
              <a:rPr lang="en-US" sz="4400" dirty="0">
                <a:solidFill>
                  <a:srgbClr val="7030A0"/>
                </a:solidFill>
              </a:rPr>
              <a:t>n</a:t>
            </a:r>
            <a:r>
              <a:rPr lang="en-US" sz="4400" dirty="0">
                <a:solidFill>
                  <a:srgbClr val="92D050"/>
                </a:solidFill>
              </a:rPr>
              <a:t>t</a:t>
            </a:r>
            <a:r>
              <a:rPr lang="en-US" sz="4400" dirty="0"/>
              <a:t>s</a:t>
            </a:r>
            <a:endParaRPr lang="en-US" sz="4800"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10000"/>
              </a:bodyPr>
              <a:lstStyle/>
              <a:p>
                <a:r>
                  <a:rPr lang="en-US" dirty="0"/>
                  <a:t>Suppose a piece of coaxial cable is made with a solid wire at the center.  A metal cylinder has a common center with the wire and its radius is 1 mm.  A 2 A current flows up the center wire and a 1.5 A current flows down the cylinder.</a:t>
                </a:r>
              </a:p>
              <a:p>
                <a:r>
                  <a:rPr lang="en-US" dirty="0"/>
                  <a:t>Find the B-field at 4 mm from the center.</a:t>
                </a:r>
              </a:p>
              <a:p>
                <a:pPr lvl="1"/>
                <a14:m>
                  <m:oMath xmlns:m="http://schemas.openxmlformats.org/officeDocument/2006/math">
                    <m:r>
                      <a:rPr lang="en-US" i="1" dirty="0" smtClean="0">
                        <a:latin typeface="Cambria Math"/>
                        <a:sym typeface="Wingdings" pitchFamily="2" charset="2"/>
                      </a:rPr>
                      <m:t>2.5</m:t>
                    </m:r>
                    <m:r>
                      <a:rPr lang="en-US" b="0" i="1" dirty="0" smtClean="0">
                        <a:latin typeface="Cambria Math"/>
                        <a:sym typeface="Wingdings" pitchFamily="2" charset="2"/>
                      </a:rPr>
                      <m:t>×</m:t>
                    </m:r>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10</m:t>
                        </m:r>
                      </m:e>
                      <m:sup>
                        <m:r>
                          <a:rPr lang="en-US" b="0" i="1" dirty="0" smtClean="0">
                            <a:latin typeface="Cambria Math"/>
                            <a:sym typeface="Wingdings" pitchFamily="2" charset="2"/>
                          </a:rPr>
                          <m:t>−5</m:t>
                        </m:r>
                      </m:sup>
                    </m:sSup>
                  </m:oMath>
                </a14:m>
                <a:r>
                  <a:rPr lang="en-US" dirty="0">
                    <a:sym typeface="Wingdings" pitchFamily="2" charset="2"/>
                  </a:rPr>
                  <a:t> T</a:t>
                </a:r>
                <a:endParaRPr lang="en-US" dirty="0"/>
              </a:p>
              <a:p>
                <a:r>
                  <a:rPr lang="en-US" dirty="0"/>
                  <a:t>Find the B-field at 0.5 mm from the center.</a:t>
                </a:r>
              </a:p>
              <a:p>
                <a:pPr lvl="1"/>
                <a14:m>
                  <m:oMath xmlns:m="http://schemas.openxmlformats.org/officeDocument/2006/math">
                    <m:r>
                      <a:rPr lang="en-US" i="1" dirty="0" smtClean="0">
                        <a:latin typeface="Cambria Math"/>
                        <a:sym typeface="Wingdings" pitchFamily="2" charset="2"/>
                      </a:rPr>
                      <m:t>8</m:t>
                    </m:r>
                    <m:r>
                      <a:rPr lang="en-US" b="0" i="1" dirty="0" smtClean="0">
                        <a:latin typeface="Cambria Math"/>
                        <a:sym typeface="Wingdings" pitchFamily="2" charset="2"/>
                      </a:rPr>
                      <m:t>×</m:t>
                    </m:r>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1</m:t>
                        </m:r>
                        <m:r>
                          <a:rPr lang="en-US" b="0" i="0" dirty="0" smtClean="0">
                            <a:latin typeface="Cambria Math"/>
                            <a:sym typeface="Wingdings" pitchFamily="2" charset="2"/>
                          </a:rPr>
                          <m:t>0</m:t>
                        </m:r>
                      </m:e>
                      <m:sup>
                        <m:r>
                          <a:rPr lang="en-US" b="0" i="0" dirty="0" smtClean="0">
                            <a:latin typeface="Cambria Math"/>
                            <a:sym typeface="Wingdings" pitchFamily="2" charset="2"/>
                          </a:rPr>
                          <m:t>−4</m:t>
                        </m:r>
                      </m:sup>
                    </m:sSup>
                  </m:oMath>
                </a14:m>
                <a:r>
                  <a:rPr lang="en-US" dirty="0">
                    <a:sym typeface="Wingdings" pitchFamily="2" charset="2"/>
                  </a:rPr>
                  <a:t> T</a:t>
                </a:r>
                <a:endParaRPr lang="en-US" dirty="0"/>
              </a:p>
              <a:p>
                <a:r>
                  <a:rPr lang="en-US" dirty="0"/>
                  <a:t>What current should be in the cylinder to have no B-field outside of the cylinder?</a:t>
                </a:r>
              </a:p>
              <a:p>
                <a:pPr lvl="1"/>
                <a:r>
                  <a:rPr lang="en-US" dirty="0"/>
                  <a:t>−2 A</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650" t="-2291" r="-250"/>
                </a:stretch>
              </a:blipFill>
            </p:spPr>
            <p:txBody>
              <a:bodyPr/>
              <a:lstStyle/>
              <a:p>
                <a:r>
                  <a:rPr lang="en-US">
                    <a:noFill/>
                  </a:rPr>
                  <a:t> </a:t>
                </a:r>
              </a:p>
            </p:txBody>
          </p:sp>
        </mc:Fallback>
      </mc:AlternateContent>
    </p:spTree>
    <p:extLst>
      <p:ext uri="{BB962C8B-B14F-4D97-AF65-F5344CB8AC3E}">
        <p14:creationId xmlns:p14="http://schemas.microsoft.com/office/powerpoint/2010/main" val="34229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lnSpcReduction="10000"/>
              </a:bodyPr>
              <a:lstStyle/>
              <a:p>
                <a:r>
                  <a:rPr lang="en-US" dirty="0"/>
                  <a:t>Two wires are 0.2 m apart and 2 m long and both carry 2 A of current.  What is the force on the wires?</a:t>
                </a:r>
              </a:p>
              <a:p>
                <a:pPr lvl="1"/>
                <a:endParaRPr lang="en-US" dirty="0"/>
              </a:p>
              <a:p>
                <a:pPr lvl="1"/>
                <a:r>
                  <a:rPr lang="en-US" i="1" dirty="0"/>
                  <a:t>F</a:t>
                </a:r>
                <a:r>
                  <a:rPr lang="en-US" dirty="0"/>
                  <a:t> = </a:t>
                </a:r>
                <a14:m>
                  <m:oMath xmlns:m="http://schemas.openxmlformats.org/officeDocument/2006/math">
                    <m:r>
                      <a:rPr lang="en-US" i="1" dirty="0" smtClean="0">
                        <a:latin typeface="Cambria Math"/>
                      </a:rPr>
                      <m:t>8</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oMath>
                </a14:m>
                <a:r>
                  <a:rPr lang="en-US" dirty="0"/>
                  <a:t> N towards each other</a:t>
                </a:r>
              </a:p>
              <a:p>
                <a:pPr lvl="1"/>
                <a:endParaRPr lang="en-US" dirty="0"/>
              </a:p>
              <a:p>
                <a:r>
                  <a:rPr lang="en-US" dirty="0"/>
                  <a:t>Force of one wire on another parallel wire</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𝐹</m:t>
                        </m:r>
                      </m:num>
                      <m:den>
                        <m:r>
                          <a:rPr lang="en-US" b="0" i="1" smtClean="0">
                            <a:latin typeface="Cambria Math"/>
                          </a:rPr>
                          <m:t>𝑙</m:t>
                        </m:r>
                      </m:den>
                    </m:f>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0</m:t>
                            </m:r>
                          </m:sub>
                        </m:sSub>
                        <m:sSub>
                          <m:sSubPr>
                            <m:ctrlPr>
                              <a:rPr lang="en-US" b="0" i="1" smtClean="0">
                                <a:latin typeface="Cambria Math" panose="02040503050406030204" pitchFamily="18" charset="0"/>
                              </a:rPr>
                            </m:ctrlPr>
                          </m:sSubPr>
                          <m:e>
                            <m:r>
                              <a:rPr lang="en-US" b="0" i="1" smtClean="0">
                                <a:latin typeface="Cambria Math"/>
                              </a:rPr>
                              <m:t>𝐼</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𝐼</m:t>
                            </m:r>
                          </m:e>
                          <m:sub>
                            <m:r>
                              <a:rPr lang="en-US" b="0" i="1" smtClean="0">
                                <a:latin typeface="Cambria Math"/>
                              </a:rPr>
                              <m:t>2</m:t>
                            </m:r>
                          </m:sub>
                        </m:sSub>
                      </m:num>
                      <m:den>
                        <m:r>
                          <a:rPr lang="en-US" b="0" i="1" smtClean="0">
                            <a:latin typeface="Cambria Math"/>
                          </a:rPr>
                          <m:t>2</m:t>
                        </m:r>
                        <m:r>
                          <a:rPr lang="en-US" b="0" i="1" smtClean="0">
                            <a:latin typeface="Cambria Math"/>
                          </a:rPr>
                          <m:t>𝜋</m:t>
                        </m:r>
                        <m:r>
                          <a:rPr lang="en-US" b="0" i="1" smtClean="0">
                            <a:latin typeface="Cambria Math"/>
                          </a:rPr>
                          <m:t>𝑟</m:t>
                        </m:r>
                      </m:den>
                    </m:f>
                  </m:oMath>
                </a14:m>
                <a:endParaRPr lang="en-US" dirty="0"/>
              </a:p>
              <a:p>
                <a:pPr lvl="1"/>
                <a:r>
                  <a:rPr lang="en-US" dirty="0"/>
                  <a:t>Attractive if same </a:t>
                </a:r>
                <a:r>
                  <a:rPr lang="en-US" i="1" dirty="0"/>
                  <a:t>I</a:t>
                </a:r>
                <a:r>
                  <a:rPr lang="en-US" dirty="0"/>
                  <a:t>’s in same direction, repulsive if opposite</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950" t="-2830" b="-3369"/>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400" dirty="0">
                <a:solidFill>
                  <a:srgbClr val="7030A0"/>
                </a:solidFill>
              </a:rPr>
              <a:t>9</a:t>
            </a:r>
            <a:r>
              <a:rPr lang="en-US" sz="4400" dirty="0">
                <a:solidFill>
                  <a:srgbClr val="92D050"/>
                </a:solidFill>
              </a:rPr>
              <a:t>-</a:t>
            </a:r>
            <a:r>
              <a:rPr lang="en-US" sz="4400" dirty="0"/>
              <a:t>0</a:t>
            </a:r>
            <a:r>
              <a:rPr lang="en-US" sz="4400" dirty="0">
                <a:solidFill>
                  <a:srgbClr val="FF0000"/>
                </a:solidFill>
              </a:rPr>
              <a:t>4</a:t>
            </a:r>
            <a:r>
              <a:rPr lang="en-US" sz="4400" dirty="0"/>
              <a:t> M</a:t>
            </a:r>
            <a:r>
              <a:rPr lang="en-US" sz="4400" dirty="0">
                <a:solidFill>
                  <a:srgbClr val="FF0000"/>
                </a:solidFill>
              </a:rPr>
              <a:t>a</a:t>
            </a:r>
            <a:r>
              <a:rPr lang="en-US" sz="4400" dirty="0"/>
              <a:t>g</a:t>
            </a:r>
            <a:r>
              <a:rPr lang="en-US" sz="4400" dirty="0">
                <a:solidFill>
                  <a:srgbClr val="7030A0"/>
                </a:solidFill>
              </a:rPr>
              <a:t>n</a:t>
            </a:r>
            <a:r>
              <a:rPr lang="en-US" sz="4400" dirty="0">
                <a:solidFill>
                  <a:srgbClr val="FF0000"/>
                </a:solidFill>
              </a:rPr>
              <a:t>e</a:t>
            </a:r>
            <a:r>
              <a:rPr lang="en-US" sz="4400" dirty="0">
                <a:solidFill>
                  <a:srgbClr val="92D050"/>
                </a:solidFill>
              </a:rPr>
              <a:t>t</a:t>
            </a:r>
            <a:r>
              <a:rPr lang="en-US" sz="4400" dirty="0">
                <a:solidFill>
                  <a:srgbClr val="00B0F0"/>
                </a:solidFill>
              </a:rPr>
              <a:t>i</a:t>
            </a:r>
            <a:r>
              <a:rPr lang="en-US" sz="4400" dirty="0">
                <a:solidFill>
                  <a:srgbClr val="7030A0"/>
                </a:solidFill>
              </a:rPr>
              <a:t>c</a:t>
            </a:r>
            <a:r>
              <a:rPr lang="en-US" sz="4400" dirty="0"/>
              <a:t> F</a:t>
            </a:r>
            <a:r>
              <a:rPr lang="en-US" sz="4400" dirty="0">
                <a:solidFill>
                  <a:srgbClr val="00B0F0"/>
                </a:solidFill>
              </a:rPr>
              <a:t>i</a:t>
            </a:r>
            <a:r>
              <a:rPr lang="en-US" sz="4400" dirty="0">
                <a:solidFill>
                  <a:srgbClr val="FF0000"/>
                </a:solidFill>
              </a:rPr>
              <a:t>e</a:t>
            </a:r>
            <a:r>
              <a:rPr lang="en-US" sz="4400" dirty="0"/>
              <a:t>l</a:t>
            </a:r>
            <a:r>
              <a:rPr lang="en-US" sz="4400" dirty="0">
                <a:solidFill>
                  <a:srgbClr val="92D050"/>
                </a:solidFill>
              </a:rPr>
              <a:t>d</a:t>
            </a:r>
            <a:r>
              <a:rPr lang="en-US" sz="4400" dirty="0"/>
              <a:t>s </a:t>
            </a:r>
            <a:r>
              <a:rPr lang="en-US" sz="4400" dirty="0">
                <a:solidFill>
                  <a:srgbClr val="92D050"/>
                </a:solidFill>
              </a:rPr>
              <a:t>P</a:t>
            </a:r>
            <a:r>
              <a:rPr lang="en-US" sz="4400" dirty="0"/>
              <a:t>r</a:t>
            </a:r>
            <a:r>
              <a:rPr lang="en-US" sz="4400" dirty="0">
                <a:solidFill>
                  <a:srgbClr val="FF0000"/>
                </a:solidFill>
              </a:rPr>
              <a:t>o</a:t>
            </a:r>
            <a:r>
              <a:rPr lang="en-US" sz="4400" dirty="0">
                <a:solidFill>
                  <a:srgbClr val="92D050"/>
                </a:solidFill>
              </a:rPr>
              <a:t>d</a:t>
            </a:r>
            <a:r>
              <a:rPr lang="en-US" sz="4400" dirty="0">
                <a:solidFill>
                  <a:srgbClr val="00B0F0"/>
                </a:solidFill>
              </a:rPr>
              <a:t>u</a:t>
            </a:r>
            <a:r>
              <a:rPr lang="en-US" sz="4400" dirty="0">
                <a:solidFill>
                  <a:srgbClr val="7030A0"/>
                </a:solidFill>
              </a:rPr>
              <a:t>c</a:t>
            </a:r>
            <a:r>
              <a:rPr lang="en-US" sz="4400" dirty="0">
                <a:solidFill>
                  <a:srgbClr val="FF0000"/>
                </a:solidFill>
              </a:rPr>
              <a:t>e</a:t>
            </a:r>
            <a:r>
              <a:rPr lang="en-US" sz="4400" dirty="0">
                <a:solidFill>
                  <a:srgbClr val="92D050"/>
                </a:solidFill>
              </a:rPr>
              <a:t>d</a:t>
            </a:r>
            <a:r>
              <a:rPr lang="en-US" sz="4400" dirty="0"/>
              <a:t> b</a:t>
            </a:r>
            <a:r>
              <a:rPr lang="en-US" sz="4400" dirty="0">
                <a:solidFill>
                  <a:srgbClr val="00B0F0"/>
                </a:solidFill>
              </a:rPr>
              <a:t>y</a:t>
            </a:r>
            <a:r>
              <a:rPr lang="en-US" sz="4400" dirty="0"/>
              <a:t> </a:t>
            </a:r>
            <a:r>
              <a:rPr lang="en-US" sz="4400" dirty="0">
                <a:solidFill>
                  <a:srgbClr val="7030A0"/>
                </a:solidFill>
              </a:rPr>
              <a:t>C</a:t>
            </a:r>
            <a:r>
              <a:rPr lang="en-US" sz="4400" dirty="0">
                <a:solidFill>
                  <a:srgbClr val="00B0F0"/>
                </a:solidFill>
              </a:rPr>
              <a:t>u</a:t>
            </a:r>
            <a:r>
              <a:rPr lang="en-US" sz="4400" dirty="0"/>
              <a:t>rr</a:t>
            </a:r>
            <a:r>
              <a:rPr lang="en-US" sz="4400" dirty="0">
                <a:solidFill>
                  <a:srgbClr val="FF0000"/>
                </a:solidFill>
              </a:rPr>
              <a:t>e</a:t>
            </a:r>
            <a:r>
              <a:rPr lang="en-US" sz="4400" dirty="0">
                <a:solidFill>
                  <a:srgbClr val="7030A0"/>
                </a:solidFill>
              </a:rPr>
              <a:t>n</a:t>
            </a:r>
            <a:r>
              <a:rPr lang="en-US" sz="4400" dirty="0">
                <a:solidFill>
                  <a:srgbClr val="92D050"/>
                </a:solidFill>
              </a:rPr>
              <a:t>t</a:t>
            </a:r>
            <a:r>
              <a:rPr lang="en-US" sz="4400" dirty="0"/>
              <a:t>s</a:t>
            </a:r>
            <a:endParaRPr lang="en-US" sz="4800" dirty="0"/>
          </a:p>
        </p:txBody>
      </p:sp>
    </p:spTree>
    <p:extLst>
      <p:ext uri="{BB962C8B-B14F-4D97-AF65-F5344CB8AC3E}">
        <p14:creationId xmlns:p14="http://schemas.microsoft.com/office/powerpoint/2010/main" val="26496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9-04 </a:t>
            </a:r>
            <a:r>
              <a:rPr lang="en-US" dirty="0"/>
              <a:t>H</a:t>
            </a:r>
            <a:r>
              <a:rPr lang="en-US" dirty="0">
                <a:solidFill>
                  <a:srgbClr val="FF0000"/>
                </a:solidFill>
              </a:rPr>
              <a:t>o</a:t>
            </a:r>
            <a:r>
              <a:rPr lang="en-US" dirty="0">
                <a:solidFill>
                  <a:srgbClr val="92D050"/>
                </a:solidFill>
              </a:rPr>
              <a:t>m</a:t>
            </a:r>
            <a:r>
              <a:rPr lang="en-US" dirty="0">
                <a:solidFill>
                  <a:srgbClr val="FFC000"/>
                </a:solidFill>
              </a:rPr>
              <a:t>e</a:t>
            </a:r>
            <a:r>
              <a:rPr lang="en-US" dirty="0">
                <a:solidFill>
                  <a:srgbClr val="7030A0"/>
                </a:solidFill>
              </a:rPr>
              <a:t>w</a:t>
            </a:r>
            <a:r>
              <a:rPr lang="en-US" dirty="0">
                <a:solidFill>
                  <a:srgbClr val="FF0000"/>
                </a:solidFill>
              </a:rPr>
              <a:t>o</a:t>
            </a:r>
            <a:r>
              <a:rPr lang="en-US" dirty="0"/>
              <a:t>r</a:t>
            </a:r>
            <a:r>
              <a:rPr lang="en-US" dirty="0">
                <a:solidFill>
                  <a:srgbClr val="FFC000"/>
                </a:solidFill>
              </a:rPr>
              <a:t>k</a:t>
            </a:r>
          </a:p>
        </p:txBody>
      </p:sp>
      <p:sp>
        <p:nvSpPr>
          <p:cNvPr id="3" name="Content Placeholder 2"/>
          <p:cNvSpPr>
            <a:spLocks noGrp="1"/>
          </p:cNvSpPr>
          <p:nvPr>
            <p:ph idx="1"/>
          </p:nvPr>
        </p:nvSpPr>
        <p:spPr/>
        <p:txBody>
          <a:bodyPr>
            <a:normAutofit/>
          </a:bodyPr>
          <a:lstStyle/>
          <a:p>
            <a:r>
              <a:rPr lang="en-US" dirty="0"/>
              <a:t>You can field these questions easily.</a:t>
            </a:r>
          </a:p>
          <a:p>
            <a:endParaRPr lang="en-US" dirty="0"/>
          </a:p>
          <a:p>
            <a:r>
              <a:rPr lang="en-US" dirty="0"/>
              <a:t>Read </a:t>
            </a:r>
          </a:p>
          <a:p>
            <a:pPr lvl="1"/>
            <a:r>
              <a:rPr lang="en-US" dirty="0"/>
              <a:t>OpenStax College Physics 2e 23.1-23.2</a:t>
            </a:r>
          </a:p>
          <a:p>
            <a:pPr lvl="1"/>
            <a:r>
              <a:rPr lang="en-US" dirty="0"/>
              <a:t>OR</a:t>
            </a:r>
          </a:p>
          <a:p>
            <a:pPr lvl="1"/>
            <a:r>
              <a:rPr lang="en-US" dirty="0"/>
              <a:t>OpenStax High School Physics 20.3</a:t>
            </a:r>
          </a:p>
          <a:p>
            <a:endParaRPr lang="en-US" dirty="0"/>
          </a:p>
          <a:p>
            <a:endParaRPr lang="en-US" dirty="0"/>
          </a:p>
        </p:txBody>
      </p:sp>
    </p:spTree>
    <p:extLst>
      <p:ext uri="{BB962C8B-B14F-4D97-AF65-F5344CB8AC3E}">
        <p14:creationId xmlns:p14="http://schemas.microsoft.com/office/powerpoint/2010/main" val="3195179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CCACF-CAFC-470E-B391-14C830B6150A}"/>
              </a:ext>
            </a:extLst>
          </p:cNvPr>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FFC000"/>
                </a:solidFill>
              </a:rPr>
              <a:t>5</a:t>
            </a:r>
            <a:r>
              <a:rPr lang="en-US" dirty="0"/>
              <a:t> </a:t>
            </a:r>
            <a:r>
              <a:rPr lang="en-US" dirty="0">
                <a:solidFill>
                  <a:srgbClr val="92D050"/>
                </a:solidFill>
              </a:rPr>
              <a:t>F</a:t>
            </a:r>
            <a:r>
              <a:rPr lang="en-US" dirty="0">
                <a:solidFill>
                  <a:srgbClr val="FF0000"/>
                </a:solidFill>
              </a:rPr>
              <a:t>a</a:t>
            </a:r>
            <a:r>
              <a:rPr lang="en-US" dirty="0"/>
              <a:t>r</a:t>
            </a:r>
            <a:r>
              <a:rPr lang="en-US" dirty="0">
                <a:solidFill>
                  <a:srgbClr val="FF0000"/>
                </a:solidFill>
              </a:rPr>
              <a:t>a</a:t>
            </a:r>
            <a:r>
              <a:rPr lang="en-US" dirty="0">
                <a:solidFill>
                  <a:srgbClr val="00B0F0"/>
                </a:solidFill>
              </a:rPr>
              <a:t>d</a:t>
            </a:r>
            <a:r>
              <a:rPr lang="en-US" dirty="0">
                <a:solidFill>
                  <a:srgbClr val="FF0000"/>
                </a:solidFill>
              </a:rPr>
              <a:t>a</a:t>
            </a:r>
            <a:r>
              <a:rPr lang="en-US" dirty="0"/>
              <a:t>y’</a:t>
            </a:r>
            <a:r>
              <a:rPr lang="en-US" dirty="0">
                <a:solidFill>
                  <a:srgbClr val="92D050"/>
                </a:solidFill>
              </a:rPr>
              <a:t>s</a:t>
            </a:r>
            <a:r>
              <a:rPr lang="en-US" dirty="0"/>
              <a:t> </a:t>
            </a:r>
            <a:r>
              <a:rPr lang="en-US" dirty="0">
                <a:solidFill>
                  <a:srgbClr val="7030A0"/>
                </a:solidFill>
              </a:rPr>
              <a:t>L</a:t>
            </a:r>
            <a:r>
              <a:rPr lang="en-US" dirty="0">
                <a:solidFill>
                  <a:srgbClr val="FF0000"/>
                </a:solidFill>
              </a:rPr>
              <a:t>a</a:t>
            </a:r>
            <a:r>
              <a:rPr lang="en-US" dirty="0"/>
              <a:t>w </a:t>
            </a:r>
            <a:r>
              <a:rPr lang="en-US" dirty="0">
                <a:solidFill>
                  <a:srgbClr val="FF0000"/>
                </a:solidFill>
              </a:rPr>
              <a:t>o</a:t>
            </a:r>
            <a:r>
              <a:rPr lang="en-US" dirty="0">
                <a:solidFill>
                  <a:srgbClr val="92D050"/>
                </a:solidFill>
              </a:rPr>
              <a:t>f</a:t>
            </a:r>
            <a:r>
              <a:rPr lang="en-US" dirty="0"/>
              <a:t> </a:t>
            </a:r>
            <a:r>
              <a:rPr lang="en-US" dirty="0">
                <a:solidFill>
                  <a:srgbClr val="00B0F0"/>
                </a:solidFill>
              </a:rPr>
              <a:t>I</a:t>
            </a:r>
            <a:r>
              <a:rPr lang="en-US" dirty="0">
                <a:solidFill>
                  <a:srgbClr val="7030A0"/>
                </a:solidFill>
              </a:rPr>
              <a:t>n</a:t>
            </a:r>
            <a:r>
              <a:rPr lang="en-US" dirty="0">
                <a:solidFill>
                  <a:srgbClr val="00B0F0"/>
                </a:solidFill>
              </a:rPr>
              <a:t>d</a:t>
            </a:r>
            <a:r>
              <a:rPr lang="en-US" dirty="0">
                <a:solidFill>
                  <a:srgbClr val="FF0000"/>
                </a:solidFill>
              </a:rPr>
              <a:t>u</a:t>
            </a:r>
            <a:r>
              <a:rPr lang="en-US" dirty="0">
                <a:solidFill>
                  <a:srgbClr val="FFC000"/>
                </a:solidFill>
              </a:rPr>
              <a:t>c</a:t>
            </a:r>
            <a:r>
              <a:rPr lang="en-US" dirty="0"/>
              <a:t>t</a:t>
            </a:r>
            <a:r>
              <a:rPr lang="en-US" dirty="0">
                <a:solidFill>
                  <a:srgbClr val="00B0F0"/>
                </a:solidFill>
              </a:rPr>
              <a:t>i</a:t>
            </a:r>
            <a:r>
              <a:rPr lang="en-US" dirty="0">
                <a:solidFill>
                  <a:srgbClr val="FF0000"/>
                </a:solidFill>
              </a:rPr>
              <a:t>o</a:t>
            </a:r>
            <a:r>
              <a:rPr lang="en-US" dirty="0">
                <a:solidFill>
                  <a:srgbClr val="7030A0"/>
                </a:solidFill>
              </a:rPr>
              <a:t>n </a:t>
            </a:r>
            <a:r>
              <a:rPr lang="en-US" dirty="0">
                <a:solidFill>
                  <a:srgbClr val="FF0000"/>
                </a:solidFill>
              </a:rPr>
              <a:t>a</a:t>
            </a:r>
            <a:r>
              <a:rPr lang="en-US" dirty="0">
                <a:solidFill>
                  <a:srgbClr val="7030A0"/>
                </a:solidFill>
              </a:rPr>
              <a:t>n</a:t>
            </a:r>
            <a:r>
              <a:rPr lang="en-US" dirty="0">
                <a:solidFill>
                  <a:srgbClr val="00B0F0"/>
                </a:solidFill>
              </a:rPr>
              <a:t>d</a:t>
            </a:r>
            <a:r>
              <a:rPr lang="en-US" dirty="0"/>
              <a:t> </a:t>
            </a:r>
            <a:r>
              <a:rPr lang="en-US" dirty="0">
                <a:solidFill>
                  <a:srgbClr val="7030A0"/>
                </a:solidFill>
              </a:rPr>
              <a:t>L</a:t>
            </a:r>
            <a:r>
              <a:rPr lang="en-US" dirty="0">
                <a:solidFill>
                  <a:srgbClr val="FF0000"/>
                </a:solidFill>
              </a:rPr>
              <a:t>e</a:t>
            </a:r>
            <a:r>
              <a:rPr lang="en-US" dirty="0">
                <a:solidFill>
                  <a:srgbClr val="7030A0"/>
                </a:solidFill>
              </a:rPr>
              <a:t>n</a:t>
            </a:r>
            <a:r>
              <a:rPr lang="en-US" dirty="0"/>
              <a:t>z’</a:t>
            </a:r>
            <a:r>
              <a:rPr lang="en-US" dirty="0">
                <a:solidFill>
                  <a:srgbClr val="92D050"/>
                </a:solidFill>
              </a:rPr>
              <a:t>s</a:t>
            </a:r>
            <a:r>
              <a:rPr lang="en-US" dirty="0"/>
              <a:t> </a:t>
            </a:r>
            <a:r>
              <a:rPr lang="en-US" dirty="0">
                <a:solidFill>
                  <a:srgbClr val="7030A0"/>
                </a:solidFill>
              </a:rPr>
              <a:t>L</a:t>
            </a:r>
            <a:r>
              <a:rPr lang="en-US" dirty="0">
                <a:solidFill>
                  <a:srgbClr val="FF0000"/>
                </a:solidFill>
              </a:rPr>
              <a:t>a</a:t>
            </a:r>
            <a:r>
              <a:rPr lang="en-US" dirty="0"/>
              <a:t>w</a:t>
            </a:r>
          </a:p>
        </p:txBody>
      </p:sp>
      <p:sp>
        <p:nvSpPr>
          <p:cNvPr id="3" name="Text Placeholder 2">
            <a:extLst>
              <a:ext uri="{FF2B5EF4-FFF2-40B4-BE49-F238E27FC236}">
                <a16:creationId xmlns:a16="http://schemas.microsoft.com/office/drawing/2014/main" id="{27FE0BE0-4E5D-471F-8E5F-1518CF9AF39B}"/>
              </a:ext>
            </a:extLst>
          </p:cNvPr>
          <p:cNvSpPr>
            <a:spLocks noGrp="1"/>
          </p:cNvSpPr>
          <p:nvPr>
            <p:ph type="body" idx="1"/>
          </p:nvPr>
        </p:nvSpPr>
        <p:spPr/>
        <p:txBody>
          <a:bodyPr/>
          <a:lstStyle/>
          <a:p>
            <a:r>
              <a:rPr lang="en-US" dirty="0"/>
              <a:t>In this lesson you will…</a:t>
            </a:r>
          </a:p>
          <a:p>
            <a:pPr marL="457200" indent="-457200">
              <a:buFont typeface="Arial" panose="020B0604020202020204" pitchFamily="34" charset="0"/>
              <a:buChar char="•"/>
            </a:pPr>
            <a:r>
              <a:rPr lang="en-US" dirty="0"/>
              <a:t>Explain the effects of moving a magnet through a coil of wire.</a:t>
            </a:r>
          </a:p>
          <a:p>
            <a:pPr marL="457200" indent="-457200">
              <a:buFont typeface="Arial" panose="020B0604020202020204" pitchFamily="34" charset="0"/>
              <a:buChar char="•"/>
            </a:pPr>
            <a:r>
              <a:rPr lang="en-US" dirty="0"/>
              <a:t>Explain that currents produced by changes in magnetic fields represent systems wanting to avoid change.</a:t>
            </a:r>
          </a:p>
          <a:p>
            <a:pPr marL="457200" indent="-457200">
              <a:buFont typeface="Arial" panose="020B0604020202020204" pitchFamily="34" charset="0"/>
              <a:buChar char="•"/>
            </a:pPr>
            <a:r>
              <a:rPr lang="en-US" dirty="0"/>
              <a:t>Use the Faraday-Lenz law to calculate how the change in magnetic flux generates </a:t>
            </a:r>
            <a:r>
              <a:rPr lang="en-US"/>
              <a:t>electromotive force.</a:t>
            </a:r>
            <a:endParaRPr lang="en-US" dirty="0"/>
          </a:p>
        </p:txBody>
      </p:sp>
    </p:spTree>
    <p:extLst>
      <p:ext uri="{BB962C8B-B14F-4D97-AF65-F5344CB8AC3E}">
        <p14:creationId xmlns:p14="http://schemas.microsoft.com/office/powerpoint/2010/main" val="2079929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Magnetic field can produce current.</a:t>
            </a:r>
          </a:p>
          <a:p>
            <a:r>
              <a:rPr lang="en-US" dirty="0"/>
              <a:t>The magnetic field must be moving to create current.</a:t>
            </a:r>
          </a:p>
          <a:p>
            <a:r>
              <a:rPr lang="en-US" dirty="0"/>
              <a:t>The current created is called </a:t>
            </a:r>
            <a:r>
              <a:rPr lang="en-US" b="1" dirty="0"/>
              <a:t>induced current</a:t>
            </a:r>
            <a:r>
              <a:rPr lang="en-US" dirty="0"/>
              <a:t>.</a:t>
            </a:r>
          </a:p>
          <a:p>
            <a:r>
              <a:rPr lang="en-US" dirty="0"/>
              <a:t>The </a:t>
            </a:r>
            <a:r>
              <a:rPr lang="en-US" dirty="0" err="1"/>
              <a:t>emf</a:t>
            </a:r>
            <a:r>
              <a:rPr lang="en-US" dirty="0"/>
              <a:t> that causes the current is called </a:t>
            </a:r>
            <a:r>
              <a:rPr lang="en-US" b="1" dirty="0"/>
              <a:t>induced </a:t>
            </a:r>
            <a:r>
              <a:rPr lang="en-US" b="1" dirty="0" err="1"/>
              <a:t>emf</a:t>
            </a:r>
            <a:r>
              <a:rPr lang="en-US" dirty="0"/>
              <a:t>.</a:t>
            </a:r>
          </a:p>
          <a:p>
            <a:endParaRPr lang="en-US" b="1" dirty="0"/>
          </a:p>
          <a:p>
            <a:endParaRPr lang="en-US" b="1" dirty="0"/>
          </a:p>
        </p:txBody>
      </p:sp>
      <p:sp>
        <p:nvSpPr>
          <p:cNvPr id="3" name="Title 2"/>
          <p:cNvSpPr>
            <a:spLocks noGrp="1"/>
          </p:cNvSpPr>
          <p:nvPr>
            <p:ph type="title"/>
          </p:nvPr>
        </p:nvSpPr>
        <p:spPr/>
        <p:txBody>
          <a:bodyPr>
            <a:noAutofit/>
          </a:bodyPr>
          <a:lstStyle/>
          <a:p>
            <a:r>
              <a:rPr lang="en-US" sz="4000" dirty="0">
                <a:solidFill>
                  <a:srgbClr val="00B0F0"/>
                </a:solidFill>
              </a:rPr>
              <a:t>9</a:t>
            </a:r>
            <a:r>
              <a:rPr lang="en-US" sz="4000" dirty="0"/>
              <a:t>-0</a:t>
            </a:r>
            <a:r>
              <a:rPr lang="en-US" sz="4000" dirty="0">
                <a:solidFill>
                  <a:srgbClr val="FFC000"/>
                </a:solidFill>
              </a:rPr>
              <a:t>5</a:t>
            </a:r>
            <a:r>
              <a:rPr lang="en-US" sz="4000" dirty="0"/>
              <a:t> </a:t>
            </a:r>
            <a:r>
              <a:rPr lang="en-US" sz="4000" dirty="0">
                <a:solidFill>
                  <a:srgbClr val="92D050"/>
                </a:solidFill>
              </a:rPr>
              <a:t>F</a:t>
            </a:r>
            <a:r>
              <a:rPr lang="en-US" sz="4000" dirty="0">
                <a:solidFill>
                  <a:srgbClr val="FF0000"/>
                </a:solidFill>
              </a:rPr>
              <a:t>a</a:t>
            </a:r>
            <a:r>
              <a:rPr lang="en-US" sz="4000" dirty="0"/>
              <a:t>r</a:t>
            </a:r>
            <a:r>
              <a:rPr lang="en-US" sz="4000" dirty="0">
                <a:solidFill>
                  <a:srgbClr val="FF0000"/>
                </a:solidFill>
              </a:rPr>
              <a:t>a</a:t>
            </a:r>
            <a:r>
              <a:rPr lang="en-US" sz="4000" dirty="0">
                <a:solidFill>
                  <a:srgbClr val="00B0F0"/>
                </a:solidFill>
              </a:rPr>
              <a:t>d</a:t>
            </a:r>
            <a:r>
              <a:rPr lang="en-US" sz="4000" dirty="0">
                <a:solidFill>
                  <a:srgbClr val="FF0000"/>
                </a:solidFill>
              </a:rPr>
              <a:t>a</a:t>
            </a:r>
            <a:r>
              <a:rPr lang="en-US" sz="4000" dirty="0"/>
              <a:t>y’</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 </a:t>
            </a:r>
            <a:r>
              <a:rPr lang="en-US" sz="4000" dirty="0">
                <a:solidFill>
                  <a:srgbClr val="FF0000"/>
                </a:solidFill>
              </a:rPr>
              <a:t>o</a:t>
            </a:r>
            <a:r>
              <a:rPr lang="en-US" sz="4000" dirty="0">
                <a:solidFill>
                  <a:srgbClr val="92D050"/>
                </a:solidFill>
              </a:rPr>
              <a:t>f</a:t>
            </a:r>
            <a:r>
              <a:rPr lang="en-US" sz="4000" dirty="0"/>
              <a:t> </a:t>
            </a:r>
            <a:r>
              <a:rPr lang="en-US" sz="4000" dirty="0">
                <a:solidFill>
                  <a:srgbClr val="00B0F0"/>
                </a:solidFill>
              </a:rPr>
              <a:t>I</a:t>
            </a:r>
            <a:r>
              <a:rPr lang="en-US" sz="4000" dirty="0">
                <a:solidFill>
                  <a:srgbClr val="7030A0"/>
                </a:solidFill>
              </a:rPr>
              <a:t>n</a:t>
            </a:r>
            <a:r>
              <a:rPr lang="en-US" sz="4000" dirty="0">
                <a:solidFill>
                  <a:srgbClr val="00B0F0"/>
                </a:solidFill>
              </a:rPr>
              <a:t>d</a:t>
            </a:r>
            <a:r>
              <a:rPr lang="en-US" sz="4000" dirty="0">
                <a:solidFill>
                  <a:srgbClr val="FF0000"/>
                </a:solidFill>
              </a:rPr>
              <a:t>u</a:t>
            </a:r>
            <a:r>
              <a:rPr lang="en-US" sz="4000" dirty="0">
                <a:solidFill>
                  <a:srgbClr val="FFC000"/>
                </a:solidFill>
              </a:rPr>
              <a:t>c</a:t>
            </a:r>
            <a:r>
              <a:rPr lang="en-US" sz="4000" dirty="0"/>
              <a:t>t</a:t>
            </a:r>
            <a:r>
              <a:rPr lang="en-US" sz="4000" dirty="0">
                <a:solidFill>
                  <a:srgbClr val="00B0F0"/>
                </a:solidFill>
              </a:rPr>
              <a:t>i</a:t>
            </a:r>
            <a:r>
              <a:rPr lang="en-US" sz="4000" dirty="0">
                <a:solidFill>
                  <a:srgbClr val="FF0000"/>
                </a:solidFill>
              </a:rPr>
              <a:t>o</a:t>
            </a:r>
            <a:r>
              <a:rPr lang="en-US" sz="4000" dirty="0">
                <a:solidFill>
                  <a:srgbClr val="7030A0"/>
                </a:solidFill>
              </a:rPr>
              <a:t>n </a:t>
            </a:r>
            <a:r>
              <a:rPr lang="en-US" sz="4000" dirty="0">
                <a:solidFill>
                  <a:srgbClr val="FF0000"/>
                </a:solidFill>
              </a:rPr>
              <a:t>a</a:t>
            </a:r>
            <a:r>
              <a:rPr lang="en-US" sz="4000" dirty="0">
                <a:solidFill>
                  <a:srgbClr val="7030A0"/>
                </a:solidFill>
              </a:rPr>
              <a:t>n</a:t>
            </a:r>
            <a:r>
              <a:rPr lang="en-US" sz="4000" dirty="0">
                <a:solidFill>
                  <a:srgbClr val="00B0F0"/>
                </a:solidFill>
              </a:rPr>
              <a:t>d</a:t>
            </a:r>
            <a:r>
              <a:rPr lang="en-US" sz="4000" dirty="0"/>
              <a:t> </a:t>
            </a:r>
            <a:r>
              <a:rPr lang="en-US" sz="4000" dirty="0">
                <a:solidFill>
                  <a:srgbClr val="7030A0"/>
                </a:solidFill>
              </a:rPr>
              <a:t>L</a:t>
            </a:r>
            <a:r>
              <a:rPr lang="en-US" sz="4000" dirty="0">
                <a:solidFill>
                  <a:srgbClr val="FF0000"/>
                </a:solidFill>
              </a:rPr>
              <a:t>e</a:t>
            </a:r>
            <a:r>
              <a:rPr lang="en-US" sz="4000" dirty="0">
                <a:solidFill>
                  <a:srgbClr val="7030A0"/>
                </a:solidFill>
              </a:rPr>
              <a:t>n</a:t>
            </a:r>
            <a:r>
              <a:rPr lang="en-US" sz="4000" dirty="0"/>
              <a:t>z’</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a:t>
            </a:r>
            <a:endParaRPr lang="en-US" sz="4267" dirty="0"/>
          </a:p>
        </p:txBody>
      </p:sp>
      <p:pic>
        <p:nvPicPr>
          <p:cNvPr id="5" name="Picture 4" descr="F22.01.jpg"/>
          <p:cNvPicPr>
            <a:picLocks noChangeAspect="1"/>
          </p:cNvPicPr>
          <p:nvPr/>
        </p:nvPicPr>
        <p:blipFill>
          <a:blip r:embed="rId3" cstate="print"/>
          <a:stretch>
            <a:fillRect/>
          </a:stretch>
        </p:blipFill>
        <p:spPr>
          <a:xfrm>
            <a:off x="406400" y="4140201"/>
            <a:ext cx="11480800" cy="24505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1406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solidFill>
                  <a:srgbClr val="00B0F0"/>
                </a:solidFill>
              </a:rPr>
              <a:t>9</a:t>
            </a:r>
            <a:r>
              <a:rPr lang="en-US" sz="4000" dirty="0"/>
              <a:t>-0</a:t>
            </a:r>
            <a:r>
              <a:rPr lang="en-US" sz="4000" dirty="0">
                <a:solidFill>
                  <a:srgbClr val="FFC000"/>
                </a:solidFill>
              </a:rPr>
              <a:t>5</a:t>
            </a:r>
            <a:r>
              <a:rPr lang="en-US" sz="4000" dirty="0"/>
              <a:t> </a:t>
            </a:r>
            <a:r>
              <a:rPr lang="en-US" sz="4000" dirty="0">
                <a:solidFill>
                  <a:srgbClr val="92D050"/>
                </a:solidFill>
              </a:rPr>
              <a:t>F</a:t>
            </a:r>
            <a:r>
              <a:rPr lang="en-US" sz="4000" dirty="0">
                <a:solidFill>
                  <a:srgbClr val="FF0000"/>
                </a:solidFill>
              </a:rPr>
              <a:t>a</a:t>
            </a:r>
            <a:r>
              <a:rPr lang="en-US" sz="4000" dirty="0"/>
              <a:t>r</a:t>
            </a:r>
            <a:r>
              <a:rPr lang="en-US" sz="4000" dirty="0">
                <a:solidFill>
                  <a:srgbClr val="FF0000"/>
                </a:solidFill>
              </a:rPr>
              <a:t>a</a:t>
            </a:r>
            <a:r>
              <a:rPr lang="en-US" sz="4000" dirty="0">
                <a:solidFill>
                  <a:srgbClr val="00B0F0"/>
                </a:solidFill>
              </a:rPr>
              <a:t>d</a:t>
            </a:r>
            <a:r>
              <a:rPr lang="en-US" sz="4000" dirty="0">
                <a:solidFill>
                  <a:srgbClr val="FF0000"/>
                </a:solidFill>
              </a:rPr>
              <a:t>a</a:t>
            </a:r>
            <a:r>
              <a:rPr lang="en-US" sz="4000" dirty="0"/>
              <a:t>y’</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 </a:t>
            </a:r>
            <a:r>
              <a:rPr lang="en-US" sz="4000" dirty="0">
                <a:solidFill>
                  <a:srgbClr val="FF0000"/>
                </a:solidFill>
              </a:rPr>
              <a:t>o</a:t>
            </a:r>
            <a:r>
              <a:rPr lang="en-US" sz="4000" dirty="0">
                <a:solidFill>
                  <a:srgbClr val="92D050"/>
                </a:solidFill>
              </a:rPr>
              <a:t>f</a:t>
            </a:r>
            <a:r>
              <a:rPr lang="en-US" sz="4000" dirty="0"/>
              <a:t> </a:t>
            </a:r>
            <a:r>
              <a:rPr lang="en-US" sz="4000" dirty="0">
                <a:solidFill>
                  <a:srgbClr val="00B0F0"/>
                </a:solidFill>
              </a:rPr>
              <a:t>I</a:t>
            </a:r>
            <a:r>
              <a:rPr lang="en-US" sz="4000" dirty="0">
                <a:solidFill>
                  <a:srgbClr val="7030A0"/>
                </a:solidFill>
              </a:rPr>
              <a:t>n</a:t>
            </a:r>
            <a:r>
              <a:rPr lang="en-US" sz="4000" dirty="0">
                <a:solidFill>
                  <a:srgbClr val="00B0F0"/>
                </a:solidFill>
              </a:rPr>
              <a:t>d</a:t>
            </a:r>
            <a:r>
              <a:rPr lang="en-US" sz="4000" dirty="0">
                <a:solidFill>
                  <a:srgbClr val="FF0000"/>
                </a:solidFill>
              </a:rPr>
              <a:t>u</a:t>
            </a:r>
            <a:r>
              <a:rPr lang="en-US" sz="4000" dirty="0">
                <a:solidFill>
                  <a:srgbClr val="FFC000"/>
                </a:solidFill>
              </a:rPr>
              <a:t>c</a:t>
            </a:r>
            <a:r>
              <a:rPr lang="en-US" sz="4000" dirty="0"/>
              <a:t>t</a:t>
            </a:r>
            <a:r>
              <a:rPr lang="en-US" sz="4000" dirty="0">
                <a:solidFill>
                  <a:srgbClr val="00B0F0"/>
                </a:solidFill>
              </a:rPr>
              <a:t>i</a:t>
            </a:r>
            <a:r>
              <a:rPr lang="en-US" sz="4000" dirty="0">
                <a:solidFill>
                  <a:srgbClr val="FF0000"/>
                </a:solidFill>
              </a:rPr>
              <a:t>o</a:t>
            </a:r>
            <a:r>
              <a:rPr lang="en-US" sz="4000" dirty="0">
                <a:solidFill>
                  <a:srgbClr val="7030A0"/>
                </a:solidFill>
              </a:rPr>
              <a:t>n </a:t>
            </a:r>
            <a:r>
              <a:rPr lang="en-US" sz="4000" dirty="0">
                <a:solidFill>
                  <a:srgbClr val="FF0000"/>
                </a:solidFill>
              </a:rPr>
              <a:t>a</a:t>
            </a:r>
            <a:r>
              <a:rPr lang="en-US" sz="4000" dirty="0">
                <a:solidFill>
                  <a:srgbClr val="7030A0"/>
                </a:solidFill>
              </a:rPr>
              <a:t>n</a:t>
            </a:r>
            <a:r>
              <a:rPr lang="en-US" sz="4000" dirty="0">
                <a:solidFill>
                  <a:srgbClr val="00B0F0"/>
                </a:solidFill>
              </a:rPr>
              <a:t>d</a:t>
            </a:r>
            <a:r>
              <a:rPr lang="en-US" sz="4000" dirty="0"/>
              <a:t> </a:t>
            </a:r>
            <a:r>
              <a:rPr lang="en-US" sz="4000" dirty="0">
                <a:solidFill>
                  <a:srgbClr val="7030A0"/>
                </a:solidFill>
              </a:rPr>
              <a:t>L</a:t>
            </a:r>
            <a:r>
              <a:rPr lang="en-US" sz="4000" dirty="0">
                <a:solidFill>
                  <a:srgbClr val="FF0000"/>
                </a:solidFill>
              </a:rPr>
              <a:t>e</a:t>
            </a:r>
            <a:r>
              <a:rPr lang="en-US" sz="4000" dirty="0">
                <a:solidFill>
                  <a:srgbClr val="7030A0"/>
                </a:solidFill>
              </a:rPr>
              <a:t>n</a:t>
            </a:r>
            <a:r>
              <a:rPr lang="en-US" sz="4000" dirty="0"/>
              <a:t>z’</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a:t>
            </a:r>
            <a:endParaRPr lang="en-US" sz="4267" dirty="0"/>
          </a:p>
        </p:txBody>
      </p:sp>
      <p:sp>
        <p:nvSpPr>
          <p:cNvPr id="2" name="Content Placeholder 1"/>
          <p:cNvSpPr>
            <a:spLocks noGrp="1"/>
          </p:cNvSpPr>
          <p:nvPr>
            <p:ph sz="half" idx="1"/>
          </p:nvPr>
        </p:nvSpPr>
        <p:spPr/>
        <p:txBody>
          <a:bodyPr/>
          <a:lstStyle/>
          <a:p>
            <a:r>
              <a:rPr lang="en-US" dirty="0"/>
              <a:t>Another way to induce </a:t>
            </a:r>
            <a:r>
              <a:rPr lang="en-US" dirty="0" err="1"/>
              <a:t>emf</a:t>
            </a:r>
            <a:r>
              <a:rPr lang="en-US" dirty="0"/>
              <a:t> is by changing the area of a coil of wire in a magnetic field.</a:t>
            </a:r>
          </a:p>
          <a:p>
            <a:endParaRPr lang="en-US" dirty="0"/>
          </a:p>
        </p:txBody>
      </p:sp>
      <p:sp>
        <p:nvSpPr>
          <p:cNvPr id="6" name="Freeform 5"/>
          <p:cNvSpPr/>
          <p:nvPr/>
        </p:nvSpPr>
        <p:spPr>
          <a:xfrm>
            <a:off x="11734803" y="4902200"/>
            <a:ext cx="33868" cy="12701"/>
          </a:xfrm>
          <a:custGeom>
            <a:avLst/>
            <a:gdLst/>
            <a:ahLst/>
            <a:cxnLst/>
            <a:rect l="0" t="0" r="0" b="0"/>
            <a:pathLst>
              <a:path w="25401" h="12701">
                <a:moveTo>
                  <a:pt x="25400" y="12700"/>
                </a:moveTo>
                <a:lnTo>
                  <a:pt x="12700" y="12700"/>
                </a:lnTo>
                <a:lnTo>
                  <a:pt x="12700" y="0"/>
                </a:lnTo>
                <a:lnTo>
                  <a:pt x="0" y="0"/>
                </a:lnTo>
                <a:lnTo>
                  <a:pt x="12700" y="0"/>
                </a:lnTo>
              </a:path>
            </a:pathLst>
          </a:custGeom>
          <a:ln w="45720" cap="flat" cmpd="sng" algn="ctr">
            <a:solidFill>
              <a:srgbClr val="20202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7" name="Content Placeholder 6" descr="F22.03.jpg"/>
          <p:cNvPicPr>
            <a:picLocks noGrp="1" noChangeAspect="1"/>
          </p:cNvPicPr>
          <p:nvPr>
            <p:ph sz="half" idx="2"/>
          </p:nvPr>
        </p:nvPicPr>
        <p:blipFill>
          <a:blip r:embed="rId3" cstate="print"/>
          <a:stretch>
            <a:fillRect/>
          </a:stretch>
        </p:blipFill>
        <p:spPr>
          <a:xfrm>
            <a:off x="7010400" y="1451227"/>
            <a:ext cx="5181600" cy="54067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2369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solidFill>
                  <a:srgbClr val="92D050"/>
                </a:solidFill>
              </a:rPr>
              <a:t>9</a:t>
            </a:r>
            <a:r>
              <a:rPr lang="en-US" sz="6000" dirty="0">
                <a:solidFill>
                  <a:srgbClr val="00B0F0"/>
                </a:solidFill>
              </a:rPr>
              <a:t>-0</a:t>
            </a:r>
            <a:r>
              <a:rPr lang="en-US" sz="6000" dirty="0"/>
              <a:t>1 M</a:t>
            </a:r>
            <a:r>
              <a:rPr lang="en-US" sz="6000" dirty="0">
                <a:solidFill>
                  <a:srgbClr val="C00000"/>
                </a:solidFill>
              </a:rPr>
              <a:t>a</a:t>
            </a:r>
            <a:r>
              <a:rPr lang="en-US" sz="6000" dirty="0">
                <a:solidFill>
                  <a:schemeClr val="tx2"/>
                </a:solidFill>
              </a:rPr>
              <a:t>g</a:t>
            </a:r>
            <a:r>
              <a:rPr lang="en-US" sz="6000" dirty="0">
                <a:solidFill>
                  <a:srgbClr val="00B050"/>
                </a:solidFill>
              </a:rPr>
              <a:t>n</a:t>
            </a:r>
            <a:r>
              <a:rPr lang="en-US" sz="6000" dirty="0">
                <a:solidFill>
                  <a:srgbClr val="FFC000"/>
                </a:solidFill>
              </a:rPr>
              <a:t>e</a:t>
            </a:r>
            <a:r>
              <a:rPr lang="en-US" sz="6000" dirty="0">
                <a:solidFill>
                  <a:srgbClr val="00B0F0"/>
                </a:solidFill>
              </a:rPr>
              <a:t>t</a:t>
            </a:r>
            <a:r>
              <a:rPr lang="en-US" sz="6000" dirty="0"/>
              <a:t>s </a:t>
            </a:r>
            <a:r>
              <a:rPr lang="en-US" sz="5400" dirty="0">
                <a:solidFill>
                  <a:srgbClr val="C00000"/>
                </a:solidFill>
              </a:rPr>
              <a:t>a</a:t>
            </a:r>
            <a:r>
              <a:rPr lang="en-US" sz="5400" dirty="0">
                <a:solidFill>
                  <a:srgbClr val="00B050"/>
                </a:solidFill>
              </a:rPr>
              <a:t>n</a:t>
            </a:r>
            <a:r>
              <a:rPr lang="en-US" sz="5400" dirty="0">
                <a:solidFill>
                  <a:srgbClr val="00B0F0"/>
                </a:solidFill>
              </a:rPr>
              <a:t>d</a:t>
            </a:r>
            <a:r>
              <a:rPr lang="en-US" sz="5400" dirty="0"/>
              <a:t> </a:t>
            </a:r>
            <a:r>
              <a:rPr lang="en-US" sz="5400" dirty="0">
                <a:solidFill>
                  <a:srgbClr val="FF0000"/>
                </a:solidFill>
              </a:rPr>
              <a:t>B</a:t>
            </a:r>
            <a:r>
              <a:rPr lang="en-US" sz="5400" dirty="0"/>
              <a:t>-</a:t>
            </a:r>
            <a:r>
              <a:rPr lang="en-US" sz="5400" dirty="0">
                <a:solidFill>
                  <a:srgbClr val="7030A0"/>
                </a:solidFill>
              </a:rPr>
              <a:t>F</a:t>
            </a:r>
            <a:r>
              <a:rPr lang="en-US" sz="5400" dirty="0"/>
              <a:t>i</a:t>
            </a:r>
            <a:r>
              <a:rPr lang="en-US" sz="5400" dirty="0">
                <a:solidFill>
                  <a:srgbClr val="FFC000"/>
                </a:solidFill>
              </a:rPr>
              <a:t>e</a:t>
            </a:r>
            <a:r>
              <a:rPr lang="en-US" sz="5400" dirty="0">
                <a:solidFill>
                  <a:srgbClr val="00B050"/>
                </a:solidFill>
              </a:rPr>
              <a:t>l</a:t>
            </a:r>
            <a:r>
              <a:rPr lang="en-US" sz="5400" dirty="0">
                <a:solidFill>
                  <a:srgbClr val="00B0F0"/>
                </a:solidFill>
              </a:rPr>
              <a:t>d</a:t>
            </a:r>
            <a:r>
              <a:rPr lang="en-US" sz="5400" dirty="0"/>
              <a:t>s</a:t>
            </a:r>
            <a:endParaRPr lang="en-US" dirty="0"/>
          </a:p>
        </p:txBody>
      </p:sp>
      <p:sp>
        <p:nvSpPr>
          <p:cNvPr id="3" name="Content Placeholder 2"/>
          <p:cNvSpPr>
            <a:spLocks noGrp="1"/>
          </p:cNvSpPr>
          <p:nvPr>
            <p:ph sz="half" idx="1"/>
          </p:nvPr>
        </p:nvSpPr>
        <p:spPr/>
        <p:txBody>
          <a:bodyPr>
            <a:normAutofit/>
          </a:bodyPr>
          <a:lstStyle/>
          <a:p>
            <a:r>
              <a:rPr lang="en-US" dirty="0"/>
              <a:t>Magnets have two ends called poles</a:t>
            </a:r>
          </a:p>
          <a:p>
            <a:pPr lvl="1"/>
            <a:r>
              <a:rPr lang="en-US" dirty="0"/>
              <a:t>North and South poles</a:t>
            </a:r>
          </a:p>
          <a:p>
            <a:pPr lvl="1"/>
            <a:r>
              <a:rPr lang="en-US" dirty="0"/>
              <a:t>There are no single poles</a:t>
            </a:r>
          </a:p>
          <a:p>
            <a:r>
              <a:rPr lang="en-US" dirty="0"/>
              <a:t>Like poles repel, Opposite poles attract</a:t>
            </a:r>
          </a:p>
          <a:p>
            <a:endParaRPr lang="en-US"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01502" y="1691640"/>
            <a:ext cx="5586597" cy="498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11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solidFill>
                  <a:srgbClr val="00B0F0"/>
                </a:solidFill>
              </a:rPr>
              <a:t>9</a:t>
            </a:r>
            <a:r>
              <a:rPr lang="en-US" sz="4000" dirty="0"/>
              <a:t>-0</a:t>
            </a:r>
            <a:r>
              <a:rPr lang="en-US" sz="4000" dirty="0">
                <a:solidFill>
                  <a:srgbClr val="FFC000"/>
                </a:solidFill>
              </a:rPr>
              <a:t>5</a:t>
            </a:r>
            <a:r>
              <a:rPr lang="en-US" sz="4000" dirty="0"/>
              <a:t> </a:t>
            </a:r>
            <a:r>
              <a:rPr lang="en-US" sz="4000" dirty="0">
                <a:solidFill>
                  <a:srgbClr val="92D050"/>
                </a:solidFill>
              </a:rPr>
              <a:t>F</a:t>
            </a:r>
            <a:r>
              <a:rPr lang="en-US" sz="4000" dirty="0">
                <a:solidFill>
                  <a:srgbClr val="FF0000"/>
                </a:solidFill>
              </a:rPr>
              <a:t>a</a:t>
            </a:r>
            <a:r>
              <a:rPr lang="en-US" sz="4000" dirty="0"/>
              <a:t>r</a:t>
            </a:r>
            <a:r>
              <a:rPr lang="en-US" sz="4000" dirty="0">
                <a:solidFill>
                  <a:srgbClr val="FF0000"/>
                </a:solidFill>
              </a:rPr>
              <a:t>a</a:t>
            </a:r>
            <a:r>
              <a:rPr lang="en-US" sz="4000" dirty="0">
                <a:solidFill>
                  <a:srgbClr val="00B0F0"/>
                </a:solidFill>
              </a:rPr>
              <a:t>d</a:t>
            </a:r>
            <a:r>
              <a:rPr lang="en-US" sz="4000" dirty="0">
                <a:solidFill>
                  <a:srgbClr val="FF0000"/>
                </a:solidFill>
              </a:rPr>
              <a:t>a</a:t>
            </a:r>
            <a:r>
              <a:rPr lang="en-US" sz="4000" dirty="0"/>
              <a:t>y’</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 </a:t>
            </a:r>
            <a:r>
              <a:rPr lang="en-US" sz="4000" dirty="0">
                <a:solidFill>
                  <a:srgbClr val="FF0000"/>
                </a:solidFill>
              </a:rPr>
              <a:t>o</a:t>
            </a:r>
            <a:r>
              <a:rPr lang="en-US" sz="4000" dirty="0">
                <a:solidFill>
                  <a:srgbClr val="92D050"/>
                </a:solidFill>
              </a:rPr>
              <a:t>f</a:t>
            </a:r>
            <a:r>
              <a:rPr lang="en-US" sz="4000" dirty="0"/>
              <a:t> </a:t>
            </a:r>
            <a:r>
              <a:rPr lang="en-US" sz="4000" dirty="0">
                <a:solidFill>
                  <a:srgbClr val="00B0F0"/>
                </a:solidFill>
              </a:rPr>
              <a:t>I</a:t>
            </a:r>
            <a:r>
              <a:rPr lang="en-US" sz="4000" dirty="0">
                <a:solidFill>
                  <a:srgbClr val="7030A0"/>
                </a:solidFill>
              </a:rPr>
              <a:t>n</a:t>
            </a:r>
            <a:r>
              <a:rPr lang="en-US" sz="4000" dirty="0">
                <a:solidFill>
                  <a:srgbClr val="00B0F0"/>
                </a:solidFill>
              </a:rPr>
              <a:t>d</a:t>
            </a:r>
            <a:r>
              <a:rPr lang="en-US" sz="4000" dirty="0">
                <a:solidFill>
                  <a:srgbClr val="FF0000"/>
                </a:solidFill>
              </a:rPr>
              <a:t>u</a:t>
            </a:r>
            <a:r>
              <a:rPr lang="en-US" sz="4000" dirty="0">
                <a:solidFill>
                  <a:srgbClr val="FFC000"/>
                </a:solidFill>
              </a:rPr>
              <a:t>c</a:t>
            </a:r>
            <a:r>
              <a:rPr lang="en-US" sz="4000" dirty="0"/>
              <a:t>t</a:t>
            </a:r>
            <a:r>
              <a:rPr lang="en-US" sz="4000" dirty="0">
                <a:solidFill>
                  <a:srgbClr val="00B0F0"/>
                </a:solidFill>
              </a:rPr>
              <a:t>i</a:t>
            </a:r>
            <a:r>
              <a:rPr lang="en-US" sz="4000" dirty="0">
                <a:solidFill>
                  <a:srgbClr val="FF0000"/>
                </a:solidFill>
              </a:rPr>
              <a:t>o</a:t>
            </a:r>
            <a:r>
              <a:rPr lang="en-US" sz="4000" dirty="0">
                <a:solidFill>
                  <a:srgbClr val="7030A0"/>
                </a:solidFill>
              </a:rPr>
              <a:t>n </a:t>
            </a:r>
            <a:r>
              <a:rPr lang="en-US" sz="4000" dirty="0">
                <a:solidFill>
                  <a:srgbClr val="FF0000"/>
                </a:solidFill>
              </a:rPr>
              <a:t>a</a:t>
            </a:r>
            <a:r>
              <a:rPr lang="en-US" sz="4000" dirty="0">
                <a:solidFill>
                  <a:srgbClr val="7030A0"/>
                </a:solidFill>
              </a:rPr>
              <a:t>n</a:t>
            </a:r>
            <a:r>
              <a:rPr lang="en-US" sz="4000" dirty="0">
                <a:solidFill>
                  <a:srgbClr val="00B0F0"/>
                </a:solidFill>
              </a:rPr>
              <a:t>d</a:t>
            </a:r>
            <a:r>
              <a:rPr lang="en-US" sz="4000" dirty="0"/>
              <a:t> </a:t>
            </a:r>
            <a:r>
              <a:rPr lang="en-US" sz="4000" dirty="0">
                <a:solidFill>
                  <a:srgbClr val="7030A0"/>
                </a:solidFill>
              </a:rPr>
              <a:t>L</a:t>
            </a:r>
            <a:r>
              <a:rPr lang="en-US" sz="4000" dirty="0">
                <a:solidFill>
                  <a:srgbClr val="FF0000"/>
                </a:solidFill>
              </a:rPr>
              <a:t>e</a:t>
            </a:r>
            <a:r>
              <a:rPr lang="en-US" sz="4000" dirty="0">
                <a:solidFill>
                  <a:srgbClr val="7030A0"/>
                </a:solidFill>
              </a:rPr>
              <a:t>n</a:t>
            </a:r>
            <a:r>
              <a:rPr lang="en-US" sz="4000" dirty="0"/>
              <a:t>z’</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a:t>
            </a:r>
            <a:endParaRPr lang="en-US" sz="4267" dirty="0"/>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p:txBody>
              <a:bodyPr>
                <a:normAutofit fontScale="85000" lnSpcReduction="10000"/>
              </a:bodyPr>
              <a:lstStyle/>
              <a:p>
                <a:r>
                  <a:rPr lang="en-US" dirty="0"/>
                  <a:t>Magnetic Flux through a surface</a:t>
                </a:r>
              </a:p>
              <a:p>
                <a14:m>
                  <m:oMath xmlns:m="http://schemas.openxmlformats.org/officeDocument/2006/math">
                    <m:r>
                      <m:rPr>
                        <m:sty m:val="p"/>
                      </m:rPr>
                      <a:rPr lang="en-US" b="0" i="0" smtClean="0">
                        <a:latin typeface="Cambria Math"/>
                      </a:rPr>
                      <m:t>Φ</m:t>
                    </m:r>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𝐵</m:t>
                        </m:r>
                      </m:e>
                    </m:acc>
                    <m:r>
                      <a:rPr lang="en-US" b="0" i="1" dirty="0" smtClean="0">
                        <a:latin typeface="Cambria Math"/>
                      </a:rPr>
                      <m:t>⋅</m:t>
                    </m:r>
                    <m:acc>
                      <m:accPr>
                        <m:chr m:val="⃗"/>
                        <m:ctrlPr>
                          <a:rPr lang="en-US" b="0" i="1" dirty="0" smtClean="0">
                            <a:latin typeface="Cambria Math" panose="02040503050406030204" pitchFamily="18" charset="0"/>
                          </a:rPr>
                        </m:ctrlPr>
                      </m:accPr>
                      <m:e>
                        <m:r>
                          <a:rPr lang="en-US" b="0" i="1" dirty="0" smtClean="0">
                            <a:latin typeface="Cambria Math"/>
                          </a:rPr>
                          <m:t>𝐴</m:t>
                        </m:r>
                      </m:e>
                    </m:acc>
                  </m:oMath>
                </a14:m>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z="5600">
                          <a:solidFill>
                            <a:srgbClr val="FFC000"/>
                          </a:solidFill>
                          <a:latin typeface="Cambria Math"/>
                        </a:rPr>
                        <m:t>Φ</m:t>
                      </m:r>
                      <m:r>
                        <a:rPr lang="en-US" sz="5600" i="1">
                          <a:solidFill>
                            <a:srgbClr val="FFC000"/>
                          </a:solidFill>
                          <a:latin typeface="Cambria Math"/>
                        </a:rPr>
                        <m:t>=</m:t>
                      </m:r>
                      <m:r>
                        <a:rPr lang="en-US" sz="5600" i="1">
                          <a:solidFill>
                            <a:srgbClr val="FFC000"/>
                          </a:solidFill>
                          <a:latin typeface="Cambria Math"/>
                        </a:rPr>
                        <m:t>𝐵𝐴</m:t>
                      </m:r>
                      <m:func>
                        <m:funcPr>
                          <m:ctrlPr>
                            <a:rPr lang="en-US" sz="5600" i="1">
                              <a:solidFill>
                                <a:srgbClr val="FFC000"/>
                              </a:solidFill>
                              <a:latin typeface="Cambria Math" panose="02040503050406030204" pitchFamily="18" charset="0"/>
                            </a:rPr>
                          </m:ctrlPr>
                        </m:funcPr>
                        <m:fName>
                          <m:r>
                            <m:rPr>
                              <m:sty m:val="p"/>
                            </m:rPr>
                            <a:rPr lang="en-US" sz="5600">
                              <a:solidFill>
                                <a:srgbClr val="FFC000"/>
                              </a:solidFill>
                              <a:latin typeface="Cambria Math"/>
                            </a:rPr>
                            <m:t>cos</m:t>
                          </m:r>
                        </m:fName>
                        <m:e>
                          <m:r>
                            <a:rPr lang="en-US" sz="5600" i="1">
                              <a:solidFill>
                                <a:srgbClr val="FFC000"/>
                              </a:solidFill>
                              <a:latin typeface="Cambria Math"/>
                            </a:rPr>
                            <m:t>𝜙</m:t>
                          </m:r>
                        </m:e>
                      </m:func>
                    </m:oMath>
                  </m:oMathPara>
                </a14:m>
                <a:endParaRPr lang="en-US" dirty="0"/>
              </a:p>
              <a:p>
                <a:r>
                  <a:rPr lang="en-US" dirty="0"/>
                  <a:t>The angle is between the B-field and the normal to the surface.</a:t>
                </a:r>
              </a:p>
              <a:p>
                <a:r>
                  <a:rPr lang="en-US" dirty="0"/>
                  <a:t>The magnetic flux is proportional to the number of field lines that pass through a surface.</a:t>
                </a:r>
              </a:p>
              <a:p>
                <a:r>
                  <a:rPr lang="en-US" dirty="0"/>
                  <a:t>Any change in magnetic flux causes a current to flow</a:t>
                </a:r>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blipFill>
                <a:blip r:embed="rId3"/>
                <a:stretch>
                  <a:fillRect l="-1322" t="-2222" r="-2238" b="-1699"/>
                </a:stretch>
              </a:blipFill>
            </p:spPr>
            <p:txBody>
              <a:bodyPr/>
              <a:lstStyle/>
              <a:p>
                <a:r>
                  <a:rPr lang="en-US">
                    <a:noFill/>
                  </a:rPr>
                  <a:t> </a:t>
                </a:r>
              </a:p>
            </p:txBody>
          </p:sp>
        </mc:Fallback>
      </mc:AlternateContent>
      <p:pic>
        <p:nvPicPr>
          <p:cNvPr id="9" name="Content Placeholder 8" descr="F22.10.jpg"/>
          <p:cNvPicPr>
            <a:picLocks noGrp="1" noChangeAspect="1"/>
          </p:cNvPicPr>
          <p:nvPr>
            <p:ph sz="half" idx="2"/>
          </p:nvPr>
        </p:nvPicPr>
        <p:blipFill>
          <a:blip r:embed="rId4" cstate="print"/>
          <a:stretch>
            <a:fillRect/>
          </a:stretch>
        </p:blipFill>
        <p:spPr>
          <a:xfrm>
            <a:off x="6229759" y="2148840"/>
            <a:ext cx="5947445" cy="3474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4989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53"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r>
                  <a:rPr lang="en-US" sz="2667" dirty="0"/>
                  <a:t>A rectangular coil of wire has a length of 2 cm and a width of 3 cm.  It is in a 0.003 T magnetic field.  What is the magnetic flux through the coil if the face of the coil is parallel to the B-field lines?  What is the flux if the angle between the face of the coil and the magnetic field is 60°?</a:t>
                </a:r>
              </a:p>
              <a:p>
                <a:pPr lvl="1"/>
                <a:r>
                  <a:rPr lang="en-US" sz="2667" dirty="0"/>
                  <a:t>0 </a:t>
                </a:r>
                <a:r>
                  <a:rPr lang="en-US" sz="2667" dirty="0" err="1"/>
                  <a:t>Wb</a:t>
                </a:r>
                <a:endParaRPr lang="en-US" sz="2667" dirty="0"/>
              </a:p>
              <a:p>
                <a:pPr lvl="1"/>
                <a14:m>
                  <m:oMath xmlns:m="http://schemas.openxmlformats.org/officeDocument/2006/math">
                    <m:r>
                      <a:rPr lang="en-US" sz="2667" i="1" dirty="0">
                        <a:latin typeface="Cambria Math"/>
                        <a:sym typeface="Wingdings" pitchFamily="2" charset="2"/>
                      </a:rPr>
                      <m:t>1.56×</m:t>
                    </m:r>
                    <m:sSup>
                      <m:sSupPr>
                        <m:ctrlPr>
                          <a:rPr lang="en-US" sz="2667" i="1" dirty="0">
                            <a:latin typeface="Cambria Math" panose="02040503050406030204" pitchFamily="18" charset="0"/>
                            <a:sym typeface="Wingdings" pitchFamily="2" charset="2"/>
                          </a:rPr>
                        </m:ctrlPr>
                      </m:sSupPr>
                      <m:e>
                        <m:r>
                          <a:rPr lang="en-US" sz="2667" i="1" dirty="0">
                            <a:latin typeface="Cambria Math"/>
                            <a:sym typeface="Wingdings" pitchFamily="2" charset="2"/>
                          </a:rPr>
                          <m:t>10</m:t>
                        </m:r>
                      </m:e>
                      <m:sup>
                        <m:r>
                          <a:rPr lang="en-US" sz="2667" i="1" dirty="0">
                            <a:latin typeface="Cambria Math"/>
                            <a:sym typeface="Wingdings" pitchFamily="2" charset="2"/>
                          </a:rPr>
                          <m:t>−6</m:t>
                        </m:r>
                      </m:sup>
                    </m:sSup>
                  </m:oMath>
                </a14:m>
                <a:r>
                  <a:rPr lang="en-US" sz="2667" dirty="0">
                    <a:sym typeface="Wingdings" pitchFamily="2" charset="2"/>
                  </a:rPr>
                  <a:t> </a:t>
                </a:r>
                <a:r>
                  <a:rPr lang="en-US" sz="2667" dirty="0" err="1">
                    <a:sym typeface="Wingdings" pitchFamily="2" charset="2"/>
                  </a:rPr>
                  <a:t>Wb</a:t>
                </a:r>
                <a:r>
                  <a:rPr lang="en-US" sz="2667" dirty="0">
                    <a:sym typeface="Wingdings" pitchFamily="2" charset="2"/>
                  </a:rPr>
                  <a:t> </a:t>
                </a:r>
                <a:endParaRPr lang="en-US" sz="2667"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l="-400" t="-809"/>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000" dirty="0">
                <a:solidFill>
                  <a:srgbClr val="00B0F0"/>
                </a:solidFill>
              </a:rPr>
              <a:t>9</a:t>
            </a:r>
            <a:r>
              <a:rPr lang="en-US" sz="4000" dirty="0"/>
              <a:t>-0</a:t>
            </a:r>
            <a:r>
              <a:rPr lang="en-US" sz="4000" dirty="0">
                <a:solidFill>
                  <a:srgbClr val="FFC000"/>
                </a:solidFill>
              </a:rPr>
              <a:t>5</a:t>
            </a:r>
            <a:r>
              <a:rPr lang="en-US" sz="4000" dirty="0"/>
              <a:t> </a:t>
            </a:r>
            <a:r>
              <a:rPr lang="en-US" sz="4000" dirty="0">
                <a:solidFill>
                  <a:srgbClr val="92D050"/>
                </a:solidFill>
              </a:rPr>
              <a:t>F</a:t>
            </a:r>
            <a:r>
              <a:rPr lang="en-US" sz="4000" dirty="0">
                <a:solidFill>
                  <a:srgbClr val="FF0000"/>
                </a:solidFill>
              </a:rPr>
              <a:t>a</a:t>
            </a:r>
            <a:r>
              <a:rPr lang="en-US" sz="4000" dirty="0"/>
              <a:t>r</a:t>
            </a:r>
            <a:r>
              <a:rPr lang="en-US" sz="4000" dirty="0">
                <a:solidFill>
                  <a:srgbClr val="FF0000"/>
                </a:solidFill>
              </a:rPr>
              <a:t>a</a:t>
            </a:r>
            <a:r>
              <a:rPr lang="en-US" sz="4000" dirty="0">
                <a:solidFill>
                  <a:srgbClr val="00B0F0"/>
                </a:solidFill>
              </a:rPr>
              <a:t>d</a:t>
            </a:r>
            <a:r>
              <a:rPr lang="en-US" sz="4000" dirty="0">
                <a:solidFill>
                  <a:srgbClr val="FF0000"/>
                </a:solidFill>
              </a:rPr>
              <a:t>a</a:t>
            </a:r>
            <a:r>
              <a:rPr lang="en-US" sz="4000" dirty="0"/>
              <a:t>y’</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 </a:t>
            </a:r>
            <a:r>
              <a:rPr lang="en-US" sz="4000" dirty="0">
                <a:solidFill>
                  <a:srgbClr val="FF0000"/>
                </a:solidFill>
              </a:rPr>
              <a:t>o</a:t>
            </a:r>
            <a:r>
              <a:rPr lang="en-US" sz="4000" dirty="0">
                <a:solidFill>
                  <a:srgbClr val="92D050"/>
                </a:solidFill>
              </a:rPr>
              <a:t>f</a:t>
            </a:r>
            <a:r>
              <a:rPr lang="en-US" sz="4000" dirty="0"/>
              <a:t> </a:t>
            </a:r>
            <a:r>
              <a:rPr lang="en-US" sz="4000" dirty="0">
                <a:solidFill>
                  <a:srgbClr val="00B0F0"/>
                </a:solidFill>
              </a:rPr>
              <a:t>I</a:t>
            </a:r>
            <a:r>
              <a:rPr lang="en-US" sz="4000" dirty="0">
                <a:solidFill>
                  <a:srgbClr val="7030A0"/>
                </a:solidFill>
              </a:rPr>
              <a:t>n</a:t>
            </a:r>
            <a:r>
              <a:rPr lang="en-US" sz="4000" dirty="0">
                <a:solidFill>
                  <a:srgbClr val="00B0F0"/>
                </a:solidFill>
              </a:rPr>
              <a:t>d</a:t>
            </a:r>
            <a:r>
              <a:rPr lang="en-US" sz="4000" dirty="0">
                <a:solidFill>
                  <a:srgbClr val="FF0000"/>
                </a:solidFill>
              </a:rPr>
              <a:t>u</a:t>
            </a:r>
            <a:r>
              <a:rPr lang="en-US" sz="4000" dirty="0">
                <a:solidFill>
                  <a:srgbClr val="FFC000"/>
                </a:solidFill>
              </a:rPr>
              <a:t>c</a:t>
            </a:r>
            <a:r>
              <a:rPr lang="en-US" sz="4000" dirty="0"/>
              <a:t>t</a:t>
            </a:r>
            <a:r>
              <a:rPr lang="en-US" sz="4000" dirty="0">
                <a:solidFill>
                  <a:srgbClr val="00B0F0"/>
                </a:solidFill>
              </a:rPr>
              <a:t>i</a:t>
            </a:r>
            <a:r>
              <a:rPr lang="en-US" sz="4000" dirty="0">
                <a:solidFill>
                  <a:srgbClr val="FF0000"/>
                </a:solidFill>
              </a:rPr>
              <a:t>o</a:t>
            </a:r>
            <a:r>
              <a:rPr lang="en-US" sz="4000" dirty="0">
                <a:solidFill>
                  <a:srgbClr val="7030A0"/>
                </a:solidFill>
              </a:rPr>
              <a:t>n </a:t>
            </a:r>
            <a:r>
              <a:rPr lang="en-US" sz="4000" dirty="0">
                <a:solidFill>
                  <a:srgbClr val="FF0000"/>
                </a:solidFill>
              </a:rPr>
              <a:t>a</a:t>
            </a:r>
            <a:r>
              <a:rPr lang="en-US" sz="4000" dirty="0">
                <a:solidFill>
                  <a:srgbClr val="7030A0"/>
                </a:solidFill>
              </a:rPr>
              <a:t>n</a:t>
            </a:r>
            <a:r>
              <a:rPr lang="en-US" sz="4000" dirty="0">
                <a:solidFill>
                  <a:srgbClr val="00B0F0"/>
                </a:solidFill>
              </a:rPr>
              <a:t>d</a:t>
            </a:r>
            <a:r>
              <a:rPr lang="en-US" sz="4000" dirty="0"/>
              <a:t> </a:t>
            </a:r>
            <a:r>
              <a:rPr lang="en-US" sz="4000" dirty="0">
                <a:solidFill>
                  <a:srgbClr val="7030A0"/>
                </a:solidFill>
              </a:rPr>
              <a:t>L</a:t>
            </a:r>
            <a:r>
              <a:rPr lang="en-US" sz="4000" dirty="0">
                <a:solidFill>
                  <a:srgbClr val="FF0000"/>
                </a:solidFill>
              </a:rPr>
              <a:t>e</a:t>
            </a:r>
            <a:r>
              <a:rPr lang="en-US" sz="4000" dirty="0">
                <a:solidFill>
                  <a:srgbClr val="7030A0"/>
                </a:solidFill>
              </a:rPr>
              <a:t>n</a:t>
            </a:r>
            <a:r>
              <a:rPr lang="en-US" sz="4000" dirty="0"/>
              <a:t>z’</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a:t>
            </a:r>
            <a:endParaRPr lang="en-US" sz="4267" dirty="0"/>
          </a:p>
        </p:txBody>
      </p:sp>
    </p:spTree>
    <p:extLst>
      <p:ext uri="{BB962C8B-B14F-4D97-AF65-F5344CB8AC3E}">
        <p14:creationId xmlns:p14="http://schemas.microsoft.com/office/powerpoint/2010/main" val="29828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20000"/>
              </a:bodyPr>
              <a:lstStyle/>
              <a:p>
                <a:r>
                  <a:rPr lang="en-US" dirty="0"/>
                  <a:t>emf is produced when there is a change in magnetic flux through a loop of wire.</a:t>
                </a:r>
              </a:p>
              <a:p>
                <a:endParaRPr lang="en-US" dirty="0"/>
              </a:p>
              <a:p>
                <a:r>
                  <a:rPr lang="en-US" dirty="0"/>
                  <a:t>No change in flux; no </a:t>
                </a:r>
                <a:r>
                  <a:rPr lang="en-US" dirty="0" err="1"/>
                  <a:t>emf</a:t>
                </a:r>
                <a:r>
                  <a:rPr lang="en-US" dirty="0"/>
                  <a:t>.</a:t>
                </a:r>
              </a:p>
              <a:p>
                <a:endParaRPr lang="en-US" dirty="0"/>
              </a:p>
              <a:p>
                <a:r>
                  <a:rPr lang="en-US" dirty="0"/>
                  <a:t>Experiments (and mathematics) show that </a:t>
                </a:r>
                <a14:m>
                  <m:oMath xmlns:m="http://schemas.openxmlformats.org/officeDocument/2006/math">
                    <m:r>
                      <a:rPr lang="en-US" b="0" i="1" smtClean="0">
                        <a:latin typeface="Cambria Math"/>
                      </a:rPr>
                      <m:t>𝑒𝑚𝑓</m:t>
                    </m:r>
                    <m:r>
                      <a:rPr lang="en-US" b="0" i="1"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ΔΦ</m:t>
                        </m:r>
                      </m:num>
                      <m:den>
                        <m:r>
                          <m:rPr>
                            <m:sty m:val="p"/>
                          </m:rPr>
                          <a:rPr lang="en-US" b="0" i="0" smtClean="0">
                            <a:latin typeface="Cambria Math"/>
                          </a:rPr>
                          <m:t>Δ</m:t>
                        </m:r>
                        <m:r>
                          <a:rPr lang="en-US" b="0" i="1" smtClean="0">
                            <a:latin typeface="Cambria Math"/>
                          </a:rPr>
                          <m:t>𝑡</m:t>
                        </m:r>
                      </m:den>
                    </m:f>
                  </m:oMath>
                </a14:m>
                <a:r>
                  <a:rPr lang="en-US" dirty="0"/>
                  <a:t> for a loop of wire</a:t>
                </a:r>
              </a:p>
              <a:p>
                <a:endParaRPr lang="en-US" dirty="0"/>
              </a:p>
              <a:p>
                <a:r>
                  <a:rPr lang="en-US" dirty="0"/>
                  <a:t>If there are more than one loop, multiply by the number of loops.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850" t="-3774" r="-1650"/>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000" dirty="0">
                <a:solidFill>
                  <a:srgbClr val="00B0F0"/>
                </a:solidFill>
              </a:rPr>
              <a:t>9</a:t>
            </a:r>
            <a:r>
              <a:rPr lang="en-US" sz="4000" dirty="0"/>
              <a:t>-0</a:t>
            </a:r>
            <a:r>
              <a:rPr lang="en-US" sz="4000" dirty="0">
                <a:solidFill>
                  <a:srgbClr val="FFC000"/>
                </a:solidFill>
              </a:rPr>
              <a:t>5</a:t>
            </a:r>
            <a:r>
              <a:rPr lang="en-US" sz="4000" dirty="0"/>
              <a:t> </a:t>
            </a:r>
            <a:r>
              <a:rPr lang="en-US" sz="4000" dirty="0">
                <a:solidFill>
                  <a:srgbClr val="92D050"/>
                </a:solidFill>
              </a:rPr>
              <a:t>F</a:t>
            </a:r>
            <a:r>
              <a:rPr lang="en-US" sz="4000" dirty="0">
                <a:solidFill>
                  <a:srgbClr val="FF0000"/>
                </a:solidFill>
              </a:rPr>
              <a:t>a</a:t>
            </a:r>
            <a:r>
              <a:rPr lang="en-US" sz="4000" dirty="0"/>
              <a:t>r</a:t>
            </a:r>
            <a:r>
              <a:rPr lang="en-US" sz="4000" dirty="0">
                <a:solidFill>
                  <a:srgbClr val="FF0000"/>
                </a:solidFill>
              </a:rPr>
              <a:t>a</a:t>
            </a:r>
            <a:r>
              <a:rPr lang="en-US" sz="4000" dirty="0">
                <a:solidFill>
                  <a:srgbClr val="00B0F0"/>
                </a:solidFill>
              </a:rPr>
              <a:t>d</a:t>
            </a:r>
            <a:r>
              <a:rPr lang="en-US" sz="4000" dirty="0">
                <a:solidFill>
                  <a:srgbClr val="FF0000"/>
                </a:solidFill>
              </a:rPr>
              <a:t>a</a:t>
            </a:r>
            <a:r>
              <a:rPr lang="en-US" sz="4000" dirty="0"/>
              <a:t>y’</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 </a:t>
            </a:r>
            <a:r>
              <a:rPr lang="en-US" sz="4000" dirty="0">
                <a:solidFill>
                  <a:srgbClr val="FF0000"/>
                </a:solidFill>
              </a:rPr>
              <a:t>o</a:t>
            </a:r>
            <a:r>
              <a:rPr lang="en-US" sz="4000" dirty="0">
                <a:solidFill>
                  <a:srgbClr val="92D050"/>
                </a:solidFill>
              </a:rPr>
              <a:t>f</a:t>
            </a:r>
            <a:r>
              <a:rPr lang="en-US" sz="4000" dirty="0"/>
              <a:t> </a:t>
            </a:r>
            <a:r>
              <a:rPr lang="en-US" sz="4000" dirty="0">
                <a:solidFill>
                  <a:srgbClr val="00B0F0"/>
                </a:solidFill>
              </a:rPr>
              <a:t>I</a:t>
            </a:r>
            <a:r>
              <a:rPr lang="en-US" sz="4000" dirty="0">
                <a:solidFill>
                  <a:srgbClr val="7030A0"/>
                </a:solidFill>
              </a:rPr>
              <a:t>n</a:t>
            </a:r>
            <a:r>
              <a:rPr lang="en-US" sz="4000" dirty="0">
                <a:solidFill>
                  <a:srgbClr val="00B0F0"/>
                </a:solidFill>
              </a:rPr>
              <a:t>d</a:t>
            </a:r>
            <a:r>
              <a:rPr lang="en-US" sz="4000" dirty="0">
                <a:solidFill>
                  <a:srgbClr val="FF0000"/>
                </a:solidFill>
              </a:rPr>
              <a:t>u</a:t>
            </a:r>
            <a:r>
              <a:rPr lang="en-US" sz="4000" dirty="0">
                <a:solidFill>
                  <a:srgbClr val="FFC000"/>
                </a:solidFill>
              </a:rPr>
              <a:t>c</a:t>
            </a:r>
            <a:r>
              <a:rPr lang="en-US" sz="4000" dirty="0"/>
              <a:t>t</a:t>
            </a:r>
            <a:r>
              <a:rPr lang="en-US" sz="4000" dirty="0">
                <a:solidFill>
                  <a:srgbClr val="00B0F0"/>
                </a:solidFill>
              </a:rPr>
              <a:t>i</a:t>
            </a:r>
            <a:r>
              <a:rPr lang="en-US" sz="4000" dirty="0">
                <a:solidFill>
                  <a:srgbClr val="FF0000"/>
                </a:solidFill>
              </a:rPr>
              <a:t>o</a:t>
            </a:r>
            <a:r>
              <a:rPr lang="en-US" sz="4000" dirty="0">
                <a:solidFill>
                  <a:srgbClr val="7030A0"/>
                </a:solidFill>
              </a:rPr>
              <a:t>n </a:t>
            </a:r>
            <a:r>
              <a:rPr lang="en-US" sz="4000" dirty="0">
                <a:solidFill>
                  <a:srgbClr val="FF0000"/>
                </a:solidFill>
              </a:rPr>
              <a:t>a</a:t>
            </a:r>
            <a:r>
              <a:rPr lang="en-US" sz="4000" dirty="0">
                <a:solidFill>
                  <a:srgbClr val="7030A0"/>
                </a:solidFill>
              </a:rPr>
              <a:t>n</a:t>
            </a:r>
            <a:r>
              <a:rPr lang="en-US" sz="4000" dirty="0">
                <a:solidFill>
                  <a:srgbClr val="00B0F0"/>
                </a:solidFill>
              </a:rPr>
              <a:t>d</a:t>
            </a:r>
            <a:r>
              <a:rPr lang="en-US" sz="4000" dirty="0"/>
              <a:t> </a:t>
            </a:r>
            <a:r>
              <a:rPr lang="en-US" sz="4000" dirty="0">
                <a:solidFill>
                  <a:srgbClr val="7030A0"/>
                </a:solidFill>
              </a:rPr>
              <a:t>L</a:t>
            </a:r>
            <a:r>
              <a:rPr lang="en-US" sz="4000" dirty="0">
                <a:solidFill>
                  <a:srgbClr val="FF0000"/>
                </a:solidFill>
              </a:rPr>
              <a:t>e</a:t>
            </a:r>
            <a:r>
              <a:rPr lang="en-US" sz="4000" dirty="0">
                <a:solidFill>
                  <a:srgbClr val="7030A0"/>
                </a:solidFill>
              </a:rPr>
              <a:t>n</a:t>
            </a:r>
            <a:r>
              <a:rPr lang="en-US" sz="4000" dirty="0"/>
              <a:t>z’</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a:t>
            </a:r>
            <a:endParaRPr lang="en-US" sz="4267" dirty="0"/>
          </a:p>
        </p:txBody>
      </p:sp>
    </p:spTree>
    <p:extLst>
      <p:ext uri="{BB962C8B-B14F-4D97-AF65-F5344CB8AC3E}">
        <p14:creationId xmlns:p14="http://schemas.microsoft.com/office/powerpoint/2010/main" val="37077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10000"/>
              </a:bodyPr>
              <a:lstStyle/>
              <a:p>
                <a:r>
                  <a:rPr lang="en-US" dirty="0"/>
                  <a:t>Faraday’s Law of Electromagnetic Induction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𝑒𝑚𝑓</m:t>
                      </m:r>
                      <m:r>
                        <a:rPr lang="en-US" b="0" i="1" smtClean="0">
                          <a:latin typeface="Cambria Math"/>
                        </a:rPr>
                        <m:t>=−</m:t>
                      </m:r>
                      <m:r>
                        <a:rPr lang="en-US" b="0" i="1" smtClean="0">
                          <a:latin typeface="Cambria Math"/>
                        </a:rPr>
                        <m:t>𝑁</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b="0" i="0" smtClean="0">
                                  <a:latin typeface="Cambria Math"/>
                                </a:rPr>
                                <m:t>Φ</m:t>
                              </m:r>
                              <m:r>
                                <a:rPr lang="en-US" b="0" i="1" smtClean="0">
                                  <a:latin typeface="Cambria Math"/>
                                </a:rPr>
                                <m:t>−</m:t>
                              </m:r>
                              <m:sSub>
                                <m:sSubPr>
                                  <m:ctrlPr>
                                    <a:rPr lang="en-US" b="0" i="1" smtClean="0">
                                      <a:latin typeface="Cambria Math" panose="02040503050406030204" pitchFamily="18" charset="0"/>
                                    </a:rPr>
                                  </m:ctrlPr>
                                </m:sSubPr>
                                <m:e>
                                  <m:r>
                                    <m:rPr>
                                      <m:sty m:val="p"/>
                                    </m:rPr>
                                    <a:rPr lang="en-US" b="0" i="0" smtClean="0">
                                      <a:latin typeface="Cambria Math"/>
                                    </a:rPr>
                                    <m:t>Φ</m:t>
                                  </m:r>
                                </m:e>
                                <m:sub>
                                  <m:r>
                                    <a:rPr lang="en-US" b="0" i="1" smtClean="0">
                                      <a:latin typeface="Cambria Math"/>
                                    </a:rPr>
                                    <m:t>0</m:t>
                                  </m:r>
                                </m:sub>
                              </m:sSub>
                            </m:num>
                            <m:den>
                              <m:r>
                                <a:rPr lang="en-US" b="0" i="1" smtClean="0">
                                  <a:latin typeface="Cambria Math"/>
                                </a:rPr>
                                <m:t>𝑡</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0</m:t>
                                  </m:r>
                                </m:sub>
                              </m:sSub>
                            </m:den>
                          </m:f>
                        </m:e>
                      </m:d>
                      <m:r>
                        <a:rPr lang="en-US" b="0" i="1" smtClean="0">
                          <a:latin typeface="Cambria Math"/>
                        </a:rPr>
                        <m:t>=−</m:t>
                      </m:r>
                      <m:r>
                        <a:rPr lang="en-US" b="0" i="1" smtClean="0">
                          <a:latin typeface="Cambria Math"/>
                        </a:rPr>
                        <m:t>𝑁</m:t>
                      </m:r>
                      <m:f>
                        <m:fPr>
                          <m:ctrlPr>
                            <a:rPr lang="en-US" b="0" i="1" smtClean="0">
                              <a:latin typeface="Cambria Math" panose="02040503050406030204" pitchFamily="18" charset="0"/>
                            </a:rPr>
                          </m:ctrlPr>
                        </m:fPr>
                        <m:num>
                          <m:r>
                            <m:rPr>
                              <m:sty m:val="p"/>
                            </m:rPr>
                            <a:rPr lang="en-US" b="0" i="0" smtClean="0">
                              <a:latin typeface="Cambria Math"/>
                            </a:rPr>
                            <m:t>ΔΦ</m:t>
                          </m:r>
                        </m:num>
                        <m:den>
                          <m:r>
                            <m:rPr>
                              <m:sty m:val="p"/>
                            </m:rPr>
                            <a:rPr lang="en-US" b="0" i="0" smtClean="0">
                              <a:latin typeface="Cambria Math"/>
                            </a:rPr>
                            <m:t>Δ</m:t>
                          </m:r>
                          <m:r>
                            <a:rPr lang="en-US" b="0" i="1" smtClean="0">
                              <a:latin typeface="Cambria Math"/>
                            </a:rPr>
                            <m:t>𝑡</m:t>
                          </m:r>
                        </m:den>
                      </m:f>
                    </m:oMath>
                  </m:oMathPara>
                </a14:m>
                <a:endParaRPr lang="en-US" dirty="0"/>
              </a:p>
              <a:p>
                <a:r>
                  <a:rPr lang="en-US" dirty="0"/>
                  <a:t>where </a:t>
                </a:r>
              </a:p>
              <a:p>
                <a:pPr lvl="1"/>
                <a:r>
                  <a:rPr lang="en-US" i="1" dirty="0"/>
                  <a:t>N</a:t>
                </a:r>
                <a:r>
                  <a:rPr lang="en-US" dirty="0"/>
                  <a:t> = number of loops</a:t>
                </a:r>
              </a:p>
              <a:p>
                <a:pPr lvl="1"/>
                <a:r>
                  <a:rPr lang="en-US" dirty="0"/>
                  <a:t>Φ = magnetic flux</a:t>
                </a:r>
              </a:p>
              <a:p>
                <a:pPr lvl="1"/>
                <a:r>
                  <a:rPr lang="en-US" i="1" dirty="0"/>
                  <a:t>t</a:t>
                </a:r>
                <a:r>
                  <a:rPr lang="en-US" dirty="0"/>
                  <a:t> = time</a:t>
                </a:r>
              </a:p>
              <a:p>
                <a:r>
                  <a:rPr lang="en-US" dirty="0"/>
                  <a:t>Remember</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Φ</m:t>
                      </m:r>
                      <m:r>
                        <a:rPr lang="en-US" b="0" i="1" smtClean="0">
                          <a:latin typeface="Cambria Math"/>
                        </a:rPr>
                        <m:t>=</m:t>
                      </m:r>
                      <m:r>
                        <a:rPr lang="en-US" b="0" i="1" smtClean="0">
                          <a:latin typeface="Cambria Math"/>
                        </a:rPr>
                        <m:t>𝐵𝐴</m:t>
                      </m:r>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𝜙</m:t>
                          </m:r>
                        </m:e>
                      </m:func>
                    </m:oMath>
                  </m:oMathPara>
                </a14:m>
                <a:endParaRPr lang="en-US" dirty="0"/>
              </a:p>
              <a:p>
                <a:r>
                  <a:rPr lang="en-US" dirty="0"/>
                  <a:t>So changing </a:t>
                </a:r>
                <a:r>
                  <a:rPr lang="en-US" i="1" dirty="0"/>
                  <a:t>B</a:t>
                </a:r>
                <a:r>
                  <a:rPr lang="en-US" dirty="0"/>
                  <a:t>, </a:t>
                </a:r>
                <a:r>
                  <a:rPr lang="en-US" i="1" dirty="0"/>
                  <a:t>A</a:t>
                </a:r>
                <a:r>
                  <a:rPr lang="en-US" dirty="0"/>
                  <a:t>, or </a:t>
                </a:r>
                <a14:m>
                  <m:oMath xmlns:m="http://schemas.openxmlformats.org/officeDocument/2006/math">
                    <m:r>
                      <a:rPr lang="en-US" b="0" i="1" smtClean="0">
                        <a:latin typeface="Cambria Math"/>
                      </a:rPr>
                      <m:t>𝜙</m:t>
                    </m:r>
                  </m:oMath>
                </a14:m>
                <a:r>
                  <a:rPr lang="en-US" dirty="0"/>
                  <a:t> will produce an emf</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650" t="-2291" b="-3235"/>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000" dirty="0">
                <a:solidFill>
                  <a:srgbClr val="00B0F0"/>
                </a:solidFill>
              </a:rPr>
              <a:t>9</a:t>
            </a:r>
            <a:r>
              <a:rPr lang="en-US" sz="4000" dirty="0"/>
              <a:t>-0</a:t>
            </a:r>
            <a:r>
              <a:rPr lang="en-US" sz="4000" dirty="0">
                <a:solidFill>
                  <a:srgbClr val="FFC000"/>
                </a:solidFill>
              </a:rPr>
              <a:t>5</a:t>
            </a:r>
            <a:r>
              <a:rPr lang="en-US" sz="4000" dirty="0"/>
              <a:t> </a:t>
            </a:r>
            <a:r>
              <a:rPr lang="en-US" sz="4000" dirty="0">
                <a:solidFill>
                  <a:srgbClr val="92D050"/>
                </a:solidFill>
              </a:rPr>
              <a:t>F</a:t>
            </a:r>
            <a:r>
              <a:rPr lang="en-US" sz="4000" dirty="0">
                <a:solidFill>
                  <a:srgbClr val="FF0000"/>
                </a:solidFill>
              </a:rPr>
              <a:t>a</a:t>
            </a:r>
            <a:r>
              <a:rPr lang="en-US" sz="4000" dirty="0"/>
              <a:t>r</a:t>
            </a:r>
            <a:r>
              <a:rPr lang="en-US" sz="4000" dirty="0">
                <a:solidFill>
                  <a:srgbClr val="FF0000"/>
                </a:solidFill>
              </a:rPr>
              <a:t>a</a:t>
            </a:r>
            <a:r>
              <a:rPr lang="en-US" sz="4000" dirty="0">
                <a:solidFill>
                  <a:srgbClr val="00B0F0"/>
                </a:solidFill>
              </a:rPr>
              <a:t>d</a:t>
            </a:r>
            <a:r>
              <a:rPr lang="en-US" sz="4000" dirty="0">
                <a:solidFill>
                  <a:srgbClr val="FF0000"/>
                </a:solidFill>
              </a:rPr>
              <a:t>a</a:t>
            </a:r>
            <a:r>
              <a:rPr lang="en-US" sz="4000" dirty="0"/>
              <a:t>y’</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 </a:t>
            </a:r>
            <a:r>
              <a:rPr lang="en-US" sz="4000" dirty="0">
                <a:solidFill>
                  <a:srgbClr val="FF0000"/>
                </a:solidFill>
              </a:rPr>
              <a:t>o</a:t>
            </a:r>
            <a:r>
              <a:rPr lang="en-US" sz="4000" dirty="0">
                <a:solidFill>
                  <a:srgbClr val="92D050"/>
                </a:solidFill>
              </a:rPr>
              <a:t>f</a:t>
            </a:r>
            <a:r>
              <a:rPr lang="en-US" sz="4000" dirty="0"/>
              <a:t> </a:t>
            </a:r>
            <a:r>
              <a:rPr lang="en-US" sz="4000" dirty="0">
                <a:solidFill>
                  <a:srgbClr val="00B0F0"/>
                </a:solidFill>
              </a:rPr>
              <a:t>I</a:t>
            </a:r>
            <a:r>
              <a:rPr lang="en-US" sz="4000" dirty="0">
                <a:solidFill>
                  <a:srgbClr val="7030A0"/>
                </a:solidFill>
              </a:rPr>
              <a:t>n</a:t>
            </a:r>
            <a:r>
              <a:rPr lang="en-US" sz="4000" dirty="0">
                <a:solidFill>
                  <a:srgbClr val="00B0F0"/>
                </a:solidFill>
              </a:rPr>
              <a:t>d</a:t>
            </a:r>
            <a:r>
              <a:rPr lang="en-US" sz="4000" dirty="0">
                <a:solidFill>
                  <a:srgbClr val="FF0000"/>
                </a:solidFill>
              </a:rPr>
              <a:t>u</a:t>
            </a:r>
            <a:r>
              <a:rPr lang="en-US" sz="4000" dirty="0">
                <a:solidFill>
                  <a:srgbClr val="FFC000"/>
                </a:solidFill>
              </a:rPr>
              <a:t>c</a:t>
            </a:r>
            <a:r>
              <a:rPr lang="en-US" sz="4000" dirty="0"/>
              <a:t>t</a:t>
            </a:r>
            <a:r>
              <a:rPr lang="en-US" sz="4000" dirty="0">
                <a:solidFill>
                  <a:srgbClr val="00B0F0"/>
                </a:solidFill>
              </a:rPr>
              <a:t>i</a:t>
            </a:r>
            <a:r>
              <a:rPr lang="en-US" sz="4000" dirty="0">
                <a:solidFill>
                  <a:srgbClr val="FF0000"/>
                </a:solidFill>
              </a:rPr>
              <a:t>o</a:t>
            </a:r>
            <a:r>
              <a:rPr lang="en-US" sz="4000" dirty="0">
                <a:solidFill>
                  <a:srgbClr val="7030A0"/>
                </a:solidFill>
              </a:rPr>
              <a:t>n </a:t>
            </a:r>
            <a:r>
              <a:rPr lang="en-US" sz="4000" dirty="0">
                <a:solidFill>
                  <a:srgbClr val="FF0000"/>
                </a:solidFill>
              </a:rPr>
              <a:t>a</a:t>
            </a:r>
            <a:r>
              <a:rPr lang="en-US" sz="4000" dirty="0">
                <a:solidFill>
                  <a:srgbClr val="7030A0"/>
                </a:solidFill>
              </a:rPr>
              <a:t>n</a:t>
            </a:r>
            <a:r>
              <a:rPr lang="en-US" sz="4000" dirty="0">
                <a:solidFill>
                  <a:srgbClr val="00B0F0"/>
                </a:solidFill>
              </a:rPr>
              <a:t>d</a:t>
            </a:r>
            <a:r>
              <a:rPr lang="en-US" sz="4000" dirty="0"/>
              <a:t> </a:t>
            </a:r>
            <a:r>
              <a:rPr lang="en-US" sz="4000" dirty="0">
                <a:solidFill>
                  <a:srgbClr val="7030A0"/>
                </a:solidFill>
              </a:rPr>
              <a:t>L</a:t>
            </a:r>
            <a:r>
              <a:rPr lang="en-US" sz="4000" dirty="0">
                <a:solidFill>
                  <a:srgbClr val="FF0000"/>
                </a:solidFill>
              </a:rPr>
              <a:t>e</a:t>
            </a:r>
            <a:r>
              <a:rPr lang="en-US" sz="4000" dirty="0">
                <a:solidFill>
                  <a:srgbClr val="7030A0"/>
                </a:solidFill>
              </a:rPr>
              <a:t>n</a:t>
            </a:r>
            <a:r>
              <a:rPr lang="en-US" sz="4000" dirty="0"/>
              <a:t>z’</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a:t>
            </a:r>
            <a:endParaRPr lang="en-US" sz="4267" dirty="0"/>
          </a:p>
        </p:txBody>
      </p:sp>
    </p:spTree>
    <p:extLst>
      <p:ext uri="{BB962C8B-B14F-4D97-AF65-F5344CB8AC3E}">
        <p14:creationId xmlns:p14="http://schemas.microsoft.com/office/powerpoint/2010/main" val="296288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A coil of wire (</a:t>
                </a:r>
                <a:r>
                  <a:rPr lang="en-US" i="1" dirty="0"/>
                  <a:t>N</a:t>
                </a:r>
                <a:r>
                  <a:rPr lang="en-US" dirty="0"/>
                  <a:t> = 40) carries a current of 2 A and has a radius of 6 cm.  The current is decreased at 0.1 A/s.  Inside this coil is another coil of wire (</a:t>
                </a:r>
                <a:r>
                  <a:rPr lang="en-US" i="1" dirty="0"/>
                  <a:t>N</a:t>
                </a:r>
                <a:r>
                  <a:rPr lang="en-US" dirty="0"/>
                  <a:t> = 10 and </a:t>
                </a:r>
                <a:r>
                  <a:rPr lang="en-US" i="1" dirty="0"/>
                  <a:t>r</a:t>
                </a:r>
                <a:r>
                  <a:rPr lang="en-US" dirty="0"/>
                  <a:t> = 3 cm) aligned so that the faces are parallel.  What is the average </a:t>
                </a:r>
                <a:r>
                  <a:rPr lang="en-US" dirty="0" err="1"/>
                  <a:t>emf</a:t>
                </a:r>
                <a:r>
                  <a:rPr lang="en-US" dirty="0"/>
                  <a:t> induced in the smaller coil during 5 s?</a:t>
                </a:r>
              </a:p>
              <a:p>
                <a:pPr lvl="2"/>
                <a:endParaRPr lang="en-US" dirty="0">
                  <a:sym typeface="Wingdings" pitchFamily="2" charset="2"/>
                </a:endParaRPr>
              </a:p>
              <a:p>
                <a:pPr lvl="1"/>
                <a14:m>
                  <m:oMath xmlns:m="http://schemas.openxmlformats.org/officeDocument/2006/math">
                    <m:r>
                      <a:rPr lang="en-US" i="1" dirty="0" smtClean="0">
                        <a:latin typeface="Cambria Math"/>
                        <a:sym typeface="Wingdings" pitchFamily="2" charset="2"/>
                      </a:rPr>
                      <m:t>1.18</m:t>
                    </m:r>
                    <m:r>
                      <a:rPr lang="en-US" b="0" i="1" dirty="0" smtClean="0">
                        <a:latin typeface="Cambria Math"/>
                        <a:sym typeface="Wingdings" pitchFamily="2" charset="2"/>
                      </a:rPr>
                      <m:t>×</m:t>
                    </m:r>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10</m:t>
                        </m:r>
                      </m:e>
                      <m:sup>
                        <m:r>
                          <a:rPr lang="en-US" b="0" i="1" dirty="0" smtClean="0">
                            <a:latin typeface="Cambria Math"/>
                            <a:sym typeface="Wingdings" pitchFamily="2" charset="2"/>
                          </a:rPr>
                          <m:t>−6</m:t>
                        </m:r>
                      </m:sup>
                    </m:sSup>
                  </m:oMath>
                </a14:m>
                <a:r>
                  <a:rPr lang="en-US" dirty="0">
                    <a:sym typeface="Wingdings" pitchFamily="2" charset="2"/>
                  </a:rPr>
                  <a:t> V</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950" t="-1752" r="-1400"/>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000" dirty="0">
                <a:solidFill>
                  <a:srgbClr val="00B0F0"/>
                </a:solidFill>
              </a:rPr>
              <a:t>9</a:t>
            </a:r>
            <a:r>
              <a:rPr lang="en-US" sz="4000" dirty="0"/>
              <a:t>-0</a:t>
            </a:r>
            <a:r>
              <a:rPr lang="en-US" sz="4000" dirty="0">
                <a:solidFill>
                  <a:srgbClr val="FFC000"/>
                </a:solidFill>
              </a:rPr>
              <a:t>5</a:t>
            </a:r>
            <a:r>
              <a:rPr lang="en-US" sz="4000" dirty="0"/>
              <a:t> </a:t>
            </a:r>
            <a:r>
              <a:rPr lang="en-US" sz="4000" dirty="0">
                <a:solidFill>
                  <a:srgbClr val="92D050"/>
                </a:solidFill>
              </a:rPr>
              <a:t>F</a:t>
            </a:r>
            <a:r>
              <a:rPr lang="en-US" sz="4000" dirty="0">
                <a:solidFill>
                  <a:srgbClr val="FF0000"/>
                </a:solidFill>
              </a:rPr>
              <a:t>a</a:t>
            </a:r>
            <a:r>
              <a:rPr lang="en-US" sz="4000" dirty="0"/>
              <a:t>r</a:t>
            </a:r>
            <a:r>
              <a:rPr lang="en-US" sz="4000" dirty="0">
                <a:solidFill>
                  <a:srgbClr val="FF0000"/>
                </a:solidFill>
              </a:rPr>
              <a:t>a</a:t>
            </a:r>
            <a:r>
              <a:rPr lang="en-US" sz="4000" dirty="0">
                <a:solidFill>
                  <a:srgbClr val="00B0F0"/>
                </a:solidFill>
              </a:rPr>
              <a:t>d</a:t>
            </a:r>
            <a:r>
              <a:rPr lang="en-US" sz="4000" dirty="0">
                <a:solidFill>
                  <a:srgbClr val="FF0000"/>
                </a:solidFill>
              </a:rPr>
              <a:t>a</a:t>
            </a:r>
            <a:r>
              <a:rPr lang="en-US" sz="4000" dirty="0"/>
              <a:t>y’</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 </a:t>
            </a:r>
            <a:r>
              <a:rPr lang="en-US" sz="4000" dirty="0">
                <a:solidFill>
                  <a:srgbClr val="FF0000"/>
                </a:solidFill>
              </a:rPr>
              <a:t>o</a:t>
            </a:r>
            <a:r>
              <a:rPr lang="en-US" sz="4000" dirty="0">
                <a:solidFill>
                  <a:srgbClr val="92D050"/>
                </a:solidFill>
              </a:rPr>
              <a:t>f</a:t>
            </a:r>
            <a:r>
              <a:rPr lang="en-US" sz="4000" dirty="0"/>
              <a:t> </a:t>
            </a:r>
            <a:r>
              <a:rPr lang="en-US" sz="4000" dirty="0">
                <a:solidFill>
                  <a:srgbClr val="00B0F0"/>
                </a:solidFill>
              </a:rPr>
              <a:t>I</a:t>
            </a:r>
            <a:r>
              <a:rPr lang="en-US" sz="4000" dirty="0">
                <a:solidFill>
                  <a:srgbClr val="7030A0"/>
                </a:solidFill>
              </a:rPr>
              <a:t>n</a:t>
            </a:r>
            <a:r>
              <a:rPr lang="en-US" sz="4000" dirty="0">
                <a:solidFill>
                  <a:srgbClr val="00B0F0"/>
                </a:solidFill>
              </a:rPr>
              <a:t>d</a:t>
            </a:r>
            <a:r>
              <a:rPr lang="en-US" sz="4000" dirty="0">
                <a:solidFill>
                  <a:srgbClr val="FF0000"/>
                </a:solidFill>
              </a:rPr>
              <a:t>u</a:t>
            </a:r>
            <a:r>
              <a:rPr lang="en-US" sz="4000" dirty="0">
                <a:solidFill>
                  <a:srgbClr val="FFC000"/>
                </a:solidFill>
              </a:rPr>
              <a:t>c</a:t>
            </a:r>
            <a:r>
              <a:rPr lang="en-US" sz="4000" dirty="0"/>
              <a:t>t</a:t>
            </a:r>
            <a:r>
              <a:rPr lang="en-US" sz="4000" dirty="0">
                <a:solidFill>
                  <a:srgbClr val="00B0F0"/>
                </a:solidFill>
              </a:rPr>
              <a:t>i</a:t>
            </a:r>
            <a:r>
              <a:rPr lang="en-US" sz="4000" dirty="0">
                <a:solidFill>
                  <a:srgbClr val="FF0000"/>
                </a:solidFill>
              </a:rPr>
              <a:t>o</a:t>
            </a:r>
            <a:r>
              <a:rPr lang="en-US" sz="4000" dirty="0">
                <a:solidFill>
                  <a:srgbClr val="7030A0"/>
                </a:solidFill>
              </a:rPr>
              <a:t>n </a:t>
            </a:r>
            <a:r>
              <a:rPr lang="en-US" sz="4000" dirty="0">
                <a:solidFill>
                  <a:srgbClr val="FF0000"/>
                </a:solidFill>
              </a:rPr>
              <a:t>a</a:t>
            </a:r>
            <a:r>
              <a:rPr lang="en-US" sz="4000" dirty="0">
                <a:solidFill>
                  <a:srgbClr val="7030A0"/>
                </a:solidFill>
              </a:rPr>
              <a:t>n</a:t>
            </a:r>
            <a:r>
              <a:rPr lang="en-US" sz="4000" dirty="0">
                <a:solidFill>
                  <a:srgbClr val="00B0F0"/>
                </a:solidFill>
              </a:rPr>
              <a:t>d</a:t>
            </a:r>
            <a:r>
              <a:rPr lang="en-US" sz="4000" dirty="0"/>
              <a:t> </a:t>
            </a:r>
            <a:r>
              <a:rPr lang="en-US" sz="4000" dirty="0">
                <a:solidFill>
                  <a:srgbClr val="7030A0"/>
                </a:solidFill>
              </a:rPr>
              <a:t>L</a:t>
            </a:r>
            <a:r>
              <a:rPr lang="en-US" sz="4000" dirty="0">
                <a:solidFill>
                  <a:srgbClr val="FF0000"/>
                </a:solidFill>
              </a:rPr>
              <a:t>e</a:t>
            </a:r>
            <a:r>
              <a:rPr lang="en-US" sz="4000" dirty="0">
                <a:solidFill>
                  <a:srgbClr val="7030A0"/>
                </a:solidFill>
              </a:rPr>
              <a:t>n</a:t>
            </a:r>
            <a:r>
              <a:rPr lang="en-US" sz="4000" dirty="0"/>
              <a:t>z’</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a:t>
            </a:r>
            <a:endParaRPr lang="en-US" sz="4267" dirty="0"/>
          </a:p>
        </p:txBody>
      </p:sp>
    </p:spTree>
    <p:extLst>
      <p:ext uri="{BB962C8B-B14F-4D97-AF65-F5344CB8AC3E}">
        <p14:creationId xmlns:p14="http://schemas.microsoft.com/office/powerpoint/2010/main" val="9904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solidFill>
                  <a:srgbClr val="00B0F0"/>
                </a:solidFill>
              </a:rPr>
              <a:t>9</a:t>
            </a:r>
            <a:r>
              <a:rPr lang="en-US" sz="4000" dirty="0"/>
              <a:t>-0</a:t>
            </a:r>
            <a:r>
              <a:rPr lang="en-US" sz="4000" dirty="0">
                <a:solidFill>
                  <a:srgbClr val="FFC000"/>
                </a:solidFill>
              </a:rPr>
              <a:t>5</a:t>
            </a:r>
            <a:r>
              <a:rPr lang="en-US" sz="4000" dirty="0"/>
              <a:t> </a:t>
            </a:r>
            <a:r>
              <a:rPr lang="en-US" sz="4000" dirty="0">
                <a:solidFill>
                  <a:srgbClr val="92D050"/>
                </a:solidFill>
              </a:rPr>
              <a:t>F</a:t>
            </a:r>
            <a:r>
              <a:rPr lang="en-US" sz="4000" dirty="0">
                <a:solidFill>
                  <a:srgbClr val="FF0000"/>
                </a:solidFill>
              </a:rPr>
              <a:t>a</a:t>
            </a:r>
            <a:r>
              <a:rPr lang="en-US" sz="4000" dirty="0"/>
              <a:t>r</a:t>
            </a:r>
            <a:r>
              <a:rPr lang="en-US" sz="4000" dirty="0">
                <a:solidFill>
                  <a:srgbClr val="FF0000"/>
                </a:solidFill>
              </a:rPr>
              <a:t>a</a:t>
            </a:r>
            <a:r>
              <a:rPr lang="en-US" sz="4000" dirty="0">
                <a:solidFill>
                  <a:srgbClr val="00B0F0"/>
                </a:solidFill>
              </a:rPr>
              <a:t>d</a:t>
            </a:r>
            <a:r>
              <a:rPr lang="en-US" sz="4000" dirty="0">
                <a:solidFill>
                  <a:srgbClr val="FF0000"/>
                </a:solidFill>
              </a:rPr>
              <a:t>a</a:t>
            </a:r>
            <a:r>
              <a:rPr lang="en-US" sz="4000" dirty="0"/>
              <a:t>y’</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 </a:t>
            </a:r>
            <a:r>
              <a:rPr lang="en-US" sz="4000" dirty="0">
                <a:solidFill>
                  <a:srgbClr val="FF0000"/>
                </a:solidFill>
              </a:rPr>
              <a:t>o</a:t>
            </a:r>
            <a:r>
              <a:rPr lang="en-US" sz="4000" dirty="0">
                <a:solidFill>
                  <a:srgbClr val="92D050"/>
                </a:solidFill>
              </a:rPr>
              <a:t>f</a:t>
            </a:r>
            <a:r>
              <a:rPr lang="en-US" sz="4000" dirty="0"/>
              <a:t> </a:t>
            </a:r>
            <a:r>
              <a:rPr lang="en-US" sz="4000" dirty="0">
                <a:solidFill>
                  <a:srgbClr val="00B0F0"/>
                </a:solidFill>
              </a:rPr>
              <a:t>I</a:t>
            </a:r>
            <a:r>
              <a:rPr lang="en-US" sz="4000" dirty="0">
                <a:solidFill>
                  <a:srgbClr val="7030A0"/>
                </a:solidFill>
              </a:rPr>
              <a:t>n</a:t>
            </a:r>
            <a:r>
              <a:rPr lang="en-US" sz="4000" dirty="0">
                <a:solidFill>
                  <a:srgbClr val="00B0F0"/>
                </a:solidFill>
              </a:rPr>
              <a:t>d</a:t>
            </a:r>
            <a:r>
              <a:rPr lang="en-US" sz="4000" dirty="0">
                <a:solidFill>
                  <a:srgbClr val="FF0000"/>
                </a:solidFill>
              </a:rPr>
              <a:t>u</a:t>
            </a:r>
            <a:r>
              <a:rPr lang="en-US" sz="4000" dirty="0">
                <a:solidFill>
                  <a:srgbClr val="FFC000"/>
                </a:solidFill>
              </a:rPr>
              <a:t>c</a:t>
            </a:r>
            <a:r>
              <a:rPr lang="en-US" sz="4000" dirty="0"/>
              <a:t>t</a:t>
            </a:r>
            <a:r>
              <a:rPr lang="en-US" sz="4000" dirty="0">
                <a:solidFill>
                  <a:srgbClr val="00B0F0"/>
                </a:solidFill>
              </a:rPr>
              <a:t>i</a:t>
            </a:r>
            <a:r>
              <a:rPr lang="en-US" sz="4000" dirty="0">
                <a:solidFill>
                  <a:srgbClr val="FF0000"/>
                </a:solidFill>
              </a:rPr>
              <a:t>o</a:t>
            </a:r>
            <a:r>
              <a:rPr lang="en-US" sz="4000" dirty="0">
                <a:solidFill>
                  <a:srgbClr val="7030A0"/>
                </a:solidFill>
              </a:rPr>
              <a:t>n </a:t>
            </a:r>
            <a:r>
              <a:rPr lang="en-US" sz="4000" dirty="0">
                <a:solidFill>
                  <a:srgbClr val="FF0000"/>
                </a:solidFill>
              </a:rPr>
              <a:t>a</a:t>
            </a:r>
            <a:r>
              <a:rPr lang="en-US" sz="4000" dirty="0">
                <a:solidFill>
                  <a:srgbClr val="7030A0"/>
                </a:solidFill>
              </a:rPr>
              <a:t>n</a:t>
            </a:r>
            <a:r>
              <a:rPr lang="en-US" sz="4000" dirty="0">
                <a:solidFill>
                  <a:srgbClr val="00B0F0"/>
                </a:solidFill>
              </a:rPr>
              <a:t>d</a:t>
            </a:r>
            <a:r>
              <a:rPr lang="en-US" sz="4000" dirty="0"/>
              <a:t> </a:t>
            </a:r>
            <a:r>
              <a:rPr lang="en-US" sz="4000" dirty="0">
                <a:solidFill>
                  <a:srgbClr val="7030A0"/>
                </a:solidFill>
              </a:rPr>
              <a:t>L</a:t>
            </a:r>
            <a:r>
              <a:rPr lang="en-US" sz="4000" dirty="0">
                <a:solidFill>
                  <a:srgbClr val="FF0000"/>
                </a:solidFill>
              </a:rPr>
              <a:t>e</a:t>
            </a:r>
            <a:r>
              <a:rPr lang="en-US" sz="4000" dirty="0">
                <a:solidFill>
                  <a:srgbClr val="7030A0"/>
                </a:solidFill>
              </a:rPr>
              <a:t>n</a:t>
            </a:r>
            <a:r>
              <a:rPr lang="en-US" sz="4000" dirty="0"/>
              <a:t>z’</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a:t>
            </a:r>
            <a:endParaRPr lang="en-US" sz="4267" dirty="0"/>
          </a:p>
        </p:txBody>
      </p:sp>
      <p:sp>
        <p:nvSpPr>
          <p:cNvPr id="2" name="Content Placeholder 1"/>
          <p:cNvSpPr>
            <a:spLocks noGrp="1"/>
          </p:cNvSpPr>
          <p:nvPr>
            <p:ph idx="1"/>
          </p:nvPr>
        </p:nvSpPr>
        <p:spPr/>
        <p:txBody>
          <a:bodyPr>
            <a:normAutofit fontScale="92500" lnSpcReduction="20000"/>
          </a:bodyPr>
          <a:lstStyle/>
          <a:p>
            <a:r>
              <a:rPr lang="en-US" dirty="0"/>
              <a:t>Lenz’s Law</a:t>
            </a:r>
          </a:p>
          <a:p>
            <a:pPr lvl="1"/>
            <a:r>
              <a:rPr lang="en-US" dirty="0"/>
              <a:t>The induced </a:t>
            </a:r>
            <a:r>
              <a:rPr lang="en-US" dirty="0" err="1"/>
              <a:t>emf</a:t>
            </a:r>
            <a:r>
              <a:rPr lang="en-US" dirty="0"/>
              <a:t> resulting from a changing magnetic flux has a polarity that leads to an induced current whose direction is such that the induced magnetic field opposes the original flux change.</a:t>
            </a:r>
          </a:p>
          <a:p>
            <a:r>
              <a:rPr lang="en-US" dirty="0"/>
              <a:t>Reasoning Strategy</a:t>
            </a:r>
          </a:p>
          <a:p>
            <a:pPr lvl="1"/>
            <a:r>
              <a:rPr lang="en-US" dirty="0"/>
              <a:t>Determine whether the magnetic flux is increasing or decreasing.</a:t>
            </a:r>
          </a:p>
          <a:p>
            <a:pPr lvl="1"/>
            <a:r>
              <a:rPr lang="en-US" dirty="0"/>
              <a:t>Find what direction the induced magnetic field must be to oppose the change in flux by adding or subtracting from the original field.</a:t>
            </a:r>
          </a:p>
          <a:p>
            <a:pPr lvl="1"/>
            <a:r>
              <a:rPr lang="en-US" dirty="0"/>
              <a:t>Having found the direction of the magnetic field, use the right-hand rule to find the direction of the induced current.</a:t>
            </a:r>
          </a:p>
        </p:txBody>
      </p:sp>
    </p:spTree>
    <p:extLst>
      <p:ext uri="{BB962C8B-B14F-4D97-AF65-F5344CB8AC3E}">
        <p14:creationId xmlns:p14="http://schemas.microsoft.com/office/powerpoint/2010/main" val="335809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solidFill>
                  <a:srgbClr val="00B0F0"/>
                </a:solidFill>
              </a:rPr>
              <a:t>9</a:t>
            </a:r>
            <a:r>
              <a:rPr lang="en-US" sz="4000" dirty="0"/>
              <a:t>-0</a:t>
            </a:r>
            <a:r>
              <a:rPr lang="en-US" sz="4000" dirty="0">
                <a:solidFill>
                  <a:srgbClr val="FFC000"/>
                </a:solidFill>
              </a:rPr>
              <a:t>5</a:t>
            </a:r>
            <a:r>
              <a:rPr lang="en-US" sz="4000" dirty="0"/>
              <a:t> </a:t>
            </a:r>
            <a:r>
              <a:rPr lang="en-US" sz="4000" dirty="0">
                <a:solidFill>
                  <a:srgbClr val="92D050"/>
                </a:solidFill>
              </a:rPr>
              <a:t>F</a:t>
            </a:r>
            <a:r>
              <a:rPr lang="en-US" sz="4000" dirty="0">
                <a:solidFill>
                  <a:srgbClr val="FF0000"/>
                </a:solidFill>
              </a:rPr>
              <a:t>a</a:t>
            </a:r>
            <a:r>
              <a:rPr lang="en-US" sz="4000" dirty="0"/>
              <a:t>r</a:t>
            </a:r>
            <a:r>
              <a:rPr lang="en-US" sz="4000" dirty="0">
                <a:solidFill>
                  <a:srgbClr val="FF0000"/>
                </a:solidFill>
              </a:rPr>
              <a:t>a</a:t>
            </a:r>
            <a:r>
              <a:rPr lang="en-US" sz="4000" dirty="0">
                <a:solidFill>
                  <a:srgbClr val="00B0F0"/>
                </a:solidFill>
              </a:rPr>
              <a:t>d</a:t>
            </a:r>
            <a:r>
              <a:rPr lang="en-US" sz="4000" dirty="0">
                <a:solidFill>
                  <a:srgbClr val="FF0000"/>
                </a:solidFill>
              </a:rPr>
              <a:t>a</a:t>
            </a:r>
            <a:r>
              <a:rPr lang="en-US" sz="4000" dirty="0"/>
              <a:t>y’</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 </a:t>
            </a:r>
            <a:r>
              <a:rPr lang="en-US" sz="4000" dirty="0">
                <a:solidFill>
                  <a:srgbClr val="FF0000"/>
                </a:solidFill>
              </a:rPr>
              <a:t>o</a:t>
            </a:r>
            <a:r>
              <a:rPr lang="en-US" sz="4000" dirty="0">
                <a:solidFill>
                  <a:srgbClr val="92D050"/>
                </a:solidFill>
              </a:rPr>
              <a:t>f</a:t>
            </a:r>
            <a:r>
              <a:rPr lang="en-US" sz="4000" dirty="0"/>
              <a:t> </a:t>
            </a:r>
            <a:r>
              <a:rPr lang="en-US" sz="4000" dirty="0">
                <a:solidFill>
                  <a:srgbClr val="00B0F0"/>
                </a:solidFill>
              </a:rPr>
              <a:t>I</a:t>
            </a:r>
            <a:r>
              <a:rPr lang="en-US" sz="4000" dirty="0">
                <a:solidFill>
                  <a:srgbClr val="7030A0"/>
                </a:solidFill>
              </a:rPr>
              <a:t>n</a:t>
            </a:r>
            <a:r>
              <a:rPr lang="en-US" sz="4000" dirty="0">
                <a:solidFill>
                  <a:srgbClr val="00B0F0"/>
                </a:solidFill>
              </a:rPr>
              <a:t>d</a:t>
            </a:r>
            <a:r>
              <a:rPr lang="en-US" sz="4000" dirty="0">
                <a:solidFill>
                  <a:srgbClr val="FF0000"/>
                </a:solidFill>
              </a:rPr>
              <a:t>u</a:t>
            </a:r>
            <a:r>
              <a:rPr lang="en-US" sz="4000" dirty="0">
                <a:solidFill>
                  <a:srgbClr val="FFC000"/>
                </a:solidFill>
              </a:rPr>
              <a:t>c</a:t>
            </a:r>
            <a:r>
              <a:rPr lang="en-US" sz="4000" dirty="0"/>
              <a:t>t</a:t>
            </a:r>
            <a:r>
              <a:rPr lang="en-US" sz="4000" dirty="0">
                <a:solidFill>
                  <a:srgbClr val="00B0F0"/>
                </a:solidFill>
              </a:rPr>
              <a:t>i</a:t>
            </a:r>
            <a:r>
              <a:rPr lang="en-US" sz="4000" dirty="0">
                <a:solidFill>
                  <a:srgbClr val="FF0000"/>
                </a:solidFill>
              </a:rPr>
              <a:t>o</a:t>
            </a:r>
            <a:r>
              <a:rPr lang="en-US" sz="4000" dirty="0">
                <a:solidFill>
                  <a:srgbClr val="7030A0"/>
                </a:solidFill>
              </a:rPr>
              <a:t>n </a:t>
            </a:r>
            <a:r>
              <a:rPr lang="en-US" sz="4000" dirty="0">
                <a:solidFill>
                  <a:srgbClr val="FF0000"/>
                </a:solidFill>
              </a:rPr>
              <a:t>a</a:t>
            </a:r>
            <a:r>
              <a:rPr lang="en-US" sz="4000" dirty="0">
                <a:solidFill>
                  <a:srgbClr val="7030A0"/>
                </a:solidFill>
              </a:rPr>
              <a:t>n</a:t>
            </a:r>
            <a:r>
              <a:rPr lang="en-US" sz="4000" dirty="0">
                <a:solidFill>
                  <a:srgbClr val="00B0F0"/>
                </a:solidFill>
              </a:rPr>
              <a:t>d</a:t>
            </a:r>
            <a:r>
              <a:rPr lang="en-US" sz="4000" dirty="0"/>
              <a:t> </a:t>
            </a:r>
            <a:r>
              <a:rPr lang="en-US" sz="4000" dirty="0">
                <a:solidFill>
                  <a:srgbClr val="7030A0"/>
                </a:solidFill>
              </a:rPr>
              <a:t>L</a:t>
            </a:r>
            <a:r>
              <a:rPr lang="en-US" sz="4000" dirty="0">
                <a:solidFill>
                  <a:srgbClr val="FF0000"/>
                </a:solidFill>
              </a:rPr>
              <a:t>e</a:t>
            </a:r>
            <a:r>
              <a:rPr lang="en-US" sz="4000" dirty="0">
                <a:solidFill>
                  <a:srgbClr val="7030A0"/>
                </a:solidFill>
              </a:rPr>
              <a:t>n</a:t>
            </a:r>
            <a:r>
              <a:rPr lang="en-US" sz="4000" dirty="0"/>
              <a:t>z’</a:t>
            </a:r>
            <a:r>
              <a:rPr lang="en-US" sz="4000" dirty="0">
                <a:solidFill>
                  <a:srgbClr val="92D050"/>
                </a:solidFill>
              </a:rPr>
              <a:t>s</a:t>
            </a:r>
            <a:r>
              <a:rPr lang="en-US" sz="4000" dirty="0"/>
              <a:t> </a:t>
            </a:r>
            <a:r>
              <a:rPr lang="en-US" sz="4000" dirty="0">
                <a:solidFill>
                  <a:srgbClr val="7030A0"/>
                </a:solidFill>
              </a:rPr>
              <a:t>L</a:t>
            </a:r>
            <a:r>
              <a:rPr lang="en-US" sz="4000" dirty="0">
                <a:solidFill>
                  <a:srgbClr val="FF0000"/>
                </a:solidFill>
              </a:rPr>
              <a:t>a</a:t>
            </a:r>
            <a:r>
              <a:rPr lang="en-US" sz="4000" dirty="0"/>
              <a:t>w</a:t>
            </a:r>
            <a:endParaRPr lang="en-US" sz="4267" dirty="0"/>
          </a:p>
        </p:txBody>
      </p:sp>
      <p:sp>
        <p:nvSpPr>
          <p:cNvPr id="2" name="Content Placeholder 1"/>
          <p:cNvSpPr>
            <a:spLocks noGrp="1"/>
          </p:cNvSpPr>
          <p:nvPr>
            <p:ph sz="half" idx="1"/>
          </p:nvPr>
        </p:nvSpPr>
        <p:spPr>
          <a:xfrm>
            <a:off x="0" y="1508760"/>
            <a:ext cx="7924800" cy="4663440"/>
          </a:xfrm>
        </p:spPr>
        <p:txBody>
          <a:bodyPr/>
          <a:lstStyle/>
          <a:p>
            <a:r>
              <a:rPr lang="en-US" dirty="0"/>
              <a:t>A copper ring falls through a rectangular region of a magnetic field as illustrated.  What is the direction of the induced current at each of the five positions?</a:t>
            </a:r>
          </a:p>
        </p:txBody>
      </p:sp>
      <p:pic>
        <p:nvPicPr>
          <p:cNvPr id="5" name="Content Placeholder 4" descr="F22.17.jpg"/>
          <p:cNvPicPr>
            <a:picLocks noGrp="1" noChangeAspect="1"/>
          </p:cNvPicPr>
          <p:nvPr>
            <p:ph sz="half" idx="2"/>
          </p:nvPr>
        </p:nvPicPr>
        <p:blipFill rotWithShape="1">
          <a:blip r:embed="rId3" cstate="print"/>
          <a:srcRect r="21953"/>
          <a:stretch/>
        </p:blipFill>
        <p:spPr>
          <a:xfrm>
            <a:off x="8128000" y="0"/>
            <a:ext cx="3048000"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5406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rPr>
              <a:t>9</a:t>
            </a:r>
            <a:r>
              <a:rPr lang="en-US" dirty="0"/>
              <a:t>-0</a:t>
            </a:r>
            <a:r>
              <a:rPr lang="en-US" dirty="0">
                <a:solidFill>
                  <a:srgbClr val="FFC000"/>
                </a:solidFill>
              </a:rPr>
              <a:t>5</a:t>
            </a:r>
            <a:r>
              <a:rPr lang="en-US" dirty="0"/>
              <a:t> </a:t>
            </a:r>
            <a:r>
              <a:rPr lang="en-US" dirty="0">
                <a:solidFill>
                  <a:srgbClr val="00B0F0"/>
                </a:solidFill>
              </a:rPr>
              <a:t>H</a:t>
            </a:r>
            <a:r>
              <a:rPr lang="en-US" dirty="0">
                <a:solidFill>
                  <a:srgbClr val="FF0000"/>
                </a:solidFill>
              </a:rPr>
              <a:t>o</a:t>
            </a:r>
            <a:r>
              <a:rPr lang="en-US" dirty="0"/>
              <a:t>m</a:t>
            </a:r>
            <a:r>
              <a:rPr lang="en-US" dirty="0">
                <a:solidFill>
                  <a:srgbClr val="FF0000"/>
                </a:solidFill>
              </a:rPr>
              <a:t>e</a:t>
            </a:r>
            <a:r>
              <a:rPr lang="en-US" dirty="0">
                <a:solidFill>
                  <a:srgbClr val="00B0F0"/>
                </a:solidFill>
              </a:rPr>
              <a:t>w</a:t>
            </a:r>
            <a:r>
              <a:rPr lang="en-US" dirty="0">
                <a:solidFill>
                  <a:srgbClr val="FF0000"/>
                </a:solidFill>
              </a:rPr>
              <a:t>o</a:t>
            </a:r>
            <a:r>
              <a:rPr lang="en-US" dirty="0"/>
              <a:t>r</a:t>
            </a:r>
            <a:r>
              <a:rPr lang="en-US" dirty="0">
                <a:solidFill>
                  <a:srgbClr val="92D050"/>
                </a:solidFill>
              </a:rPr>
              <a:t>k</a:t>
            </a:r>
          </a:p>
        </p:txBody>
      </p:sp>
      <p:sp>
        <p:nvSpPr>
          <p:cNvPr id="3" name="Content Placeholder 2"/>
          <p:cNvSpPr>
            <a:spLocks noGrp="1"/>
          </p:cNvSpPr>
          <p:nvPr>
            <p:ph idx="1"/>
          </p:nvPr>
        </p:nvSpPr>
        <p:spPr/>
        <p:txBody>
          <a:bodyPr>
            <a:normAutofit/>
          </a:bodyPr>
          <a:lstStyle/>
          <a:p>
            <a:r>
              <a:rPr lang="en-US" dirty="0"/>
              <a:t>Follow the Laws</a:t>
            </a:r>
          </a:p>
          <a:p>
            <a:endParaRPr lang="en-US" dirty="0"/>
          </a:p>
          <a:p>
            <a:r>
              <a:rPr lang="en-US" dirty="0"/>
              <a:t>Read </a:t>
            </a:r>
          </a:p>
          <a:p>
            <a:pPr lvl="1"/>
            <a:r>
              <a:rPr lang="en-US" dirty="0"/>
              <a:t>OpenStax College Physics 2e 23.3-23.4</a:t>
            </a:r>
          </a:p>
          <a:p>
            <a:pPr lvl="1"/>
            <a:r>
              <a:rPr lang="en-US" dirty="0"/>
              <a:t>OR</a:t>
            </a:r>
          </a:p>
          <a:p>
            <a:pPr lvl="1"/>
            <a:r>
              <a:rPr lang="en-US" dirty="0"/>
              <a:t>OpenStax High School Physics 20.3</a:t>
            </a:r>
          </a:p>
        </p:txBody>
      </p:sp>
    </p:spTree>
    <p:extLst>
      <p:ext uri="{BB962C8B-B14F-4D97-AF65-F5344CB8AC3E}">
        <p14:creationId xmlns:p14="http://schemas.microsoft.com/office/powerpoint/2010/main" val="111721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A7B6-6447-49BA-BA58-D5A0BFEAFB44}"/>
              </a:ext>
            </a:extLst>
          </p:cNvPr>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FFC000"/>
                </a:solidFill>
              </a:rPr>
              <a:t>6</a:t>
            </a:r>
            <a:r>
              <a:rPr lang="en-US" dirty="0"/>
              <a:t> </a:t>
            </a:r>
            <a:r>
              <a:rPr lang="en-US" dirty="0">
                <a:solidFill>
                  <a:srgbClr val="7030A0"/>
                </a:solidFill>
              </a:rPr>
              <a:t>M</a:t>
            </a:r>
            <a:r>
              <a:rPr lang="en-US" dirty="0">
                <a:solidFill>
                  <a:srgbClr val="FF0000"/>
                </a:solidFill>
              </a:rPr>
              <a:t>o</a:t>
            </a:r>
            <a:r>
              <a:rPr lang="en-US" dirty="0">
                <a:solidFill>
                  <a:srgbClr val="FFC000"/>
                </a:solidFill>
              </a:rPr>
              <a:t>t</a:t>
            </a:r>
            <a:r>
              <a:rPr lang="en-US" dirty="0">
                <a:solidFill>
                  <a:srgbClr val="00B0F0"/>
                </a:solidFill>
              </a:rPr>
              <a:t>i</a:t>
            </a:r>
            <a:r>
              <a:rPr lang="en-US" dirty="0">
                <a:solidFill>
                  <a:srgbClr val="FF0000"/>
                </a:solidFill>
              </a:rPr>
              <a:t>o</a:t>
            </a:r>
            <a:r>
              <a:rPr lang="en-US" dirty="0">
                <a:solidFill>
                  <a:srgbClr val="7030A0"/>
                </a:solidFill>
              </a:rPr>
              <a:t>n</a:t>
            </a:r>
            <a:r>
              <a:rPr lang="en-US" dirty="0">
                <a:solidFill>
                  <a:srgbClr val="FF0000"/>
                </a:solidFill>
              </a:rPr>
              <a:t>a</a:t>
            </a:r>
            <a:r>
              <a:rPr lang="en-US" dirty="0"/>
              <a:t>l </a:t>
            </a:r>
            <a:r>
              <a:rPr lang="en-US" dirty="0">
                <a:solidFill>
                  <a:srgbClr val="FF0000"/>
                </a:solidFill>
              </a:rPr>
              <a:t>e</a:t>
            </a:r>
            <a:r>
              <a:rPr lang="en-US" dirty="0">
                <a:solidFill>
                  <a:srgbClr val="7030A0"/>
                </a:solidFill>
              </a:rPr>
              <a:t>m</a:t>
            </a:r>
            <a:r>
              <a:rPr lang="en-US" dirty="0">
                <a:solidFill>
                  <a:srgbClr val="FFC000"/>
                </a:solidFill>
              </a:rPr>
              <a:t>f </a:t>
            </a:r>
            <a:r>
              <a:rPr lang="en-US" dirty="0">
                <a:solidFill>
                  <a:srgbClr val="FF0000"/>
                </a:solidFill>
              </a:rPr>
              <a:t>a</a:t>
            </a:r>
            <a:r>
              <a:rPr lang="en-US" dirty="0">
                <a:solidFill>
                  <a:srgbClr val="7030A0"/>
                </a:solidFill>
              </a:rPr>
              <a:t>n</a:t>
            </a:r>
            <a:r>
              <a:rPr lang="en-US" dirty="0">
                <a:solidFill>
                  <a:srgbClr val="92D050"/>
                </a:solidFill>
              </a:rPr>
              <a:t>d</a:t>
            </a:r>
            <a:r>
              <a:rPr lang="en-US" dirty="0"/>
              <a:t> </a:t>
            </a:r>
            <a:r>
              <a:rPr lang="en-US" dirty="0">
                <a:solidFill>
                  <a:srgbClr val="7030A0"/>
                </a:solidFill>
              </a:rPr>
              <a:t>M</a:t>
            </a:r>
            <a:r>
              <a:rPr lang="en-US" dirty="0">
                <a:solidFill>
                  <a:srgbClr val="FF0000"/>
                </a:solidFill>
              </a:rPr>
              <a:t>a</a:t>
            </a:r>
            <a:r>
              <a:rPr lang="en-US" dirty="0">
                <a:solidFill>
                  <a:srgbClr val="92D050"/>
                </a:solidFill>
              </a:rPr>
              <a:t>g</a:t>
            </a:r>
            <a:r>
              <a:rPr lang="en-US" dirty="0">
                <a:solidFill>
                  <a:srgbClr val="7030A0"/>
                </a:solidFill>
              </a:rPr>
              <a:t>n</a:t>
            </a:r>
            <a:r>
              <a:rPr lang="en-US" dirty="0">
                <a:solidFill>
                  <a:srgbClr val="FF0000"/>
                </a:solidFill>
              </a:rPr>
              <a:t>e</a:t>
            </a:r>
            <a:r>
              <a:rPr lang="en-US" dirty="0">
                <a:solidFill>
                  <a:srgbClr val="FFC000"/>
                </a:solidFill>
              </a:rPr>
              <a:t>t</a:t>
            </a:r>
            <a:r>
              <a:rPr lang="en-US" dirty="0">
                <a:solidFill>
                  <a:srgbClr val="00B0F0"/>
                </a:solidFill>
              </a:rPr>
              <a:t>i</a:t>
            </a:r>
            <a:r>
              <a:rPr lang="en-US" dirty="0"/>
              <a:t>c </a:t>
            </a:r>
            <a:r>
              <a:rPr lang="en-US" dirty="0">
                <a:solidFill>
                  <a:srgbClr val="92D050"/>
                </a:solidFill>
              </a:rPr>
              <a:t>D</a:t>
            </a:r>
            <a:r>
              <a:rPr lang="en-US" dirty="0">
                <a:solidFill>
                  <a:srgbClr val="FF0000"/>
                </a:solidFill>
              </a:rPr>
              <a:t>a</a:t>
            </a:r>
            <a:r>
              <a:rPr lang="en-US" dirty="0">
                <a:solidFill>
                  <a:srgbClr val="7030A0"/>
                </a:solidFill>
              </a:rPr>
              <a:t>m</a:t>
            </a:r>
            <a:r>
              <a:rPr lang="en-US" dirty="0">
                <a:solidFill>
                  <a:srgbClr val="92D050"/>
                </a:solidFill>
              </a:rPr>
              <a:t>p</a:t>
            </a:r>
            <a:r>
              <a:rPr lang="en-US" dirty="0">
                <a:solidFill>
                  <a:srgbClr val="00B0F0"/>
                </a:solidFill>
              </a:rPr>
              <a:t>i</a:t>
            </a:r>
            <a:r>
              <a:rPr lang="en-US" dirty="0">
                <a:solidFill>
                  <a:srgbClr val="7030A0"/>
                </a:solidFill>
              </a:rPr>
              <a:t>n</a:t>
            </a:r>
            <a:r>
              <a:rPr lang="en-US" dirty="0">
                <a:solidFill>
                  <a:srgbClr val="92D050"/>
                </a:solidFill>
              </a:rPr>
              <a:t>g</a:t>
            </a:r>
            <a:endParaRPr lang="en-US" dirty="0"/>
          </a:p>
        </p:txBody>
      </p:sp>
      <p:sp>
        <p:nvSpPr>
          <p:cNvPr id="3" name="Text Placeholder 2">
            <a:extLst>
              <a:ext uri="{FF2B5EF4-FFF2-40B4-BE49-F238E27FC236}">
                <a16:creationId xmlns:a16="http://schemas.microsoft.com/office/drawing/2014/main" id="{D0B1F542-759F-4F9C-ACBB-1E2F90EC8F03}"/>
              </a:ext>
            </a:extLst>
          </p:cNvPr>
          <p:cNvSpPr>
            <a:spLocks noGrp="1"/>
          </p:cNvSpPr>
          <p:nvPr>
            <p:ph type="body" idx="1"/>
          </p:nvPr>
        </p:nvSpPr>
        <p:spPr/>
        <p:txBody>
          <a:bodyPr/>
          <a:lstStyle/>
          <a:p>
            <a:r>
              <a:rPr lang="en-US" dirty="0"/>
              <a:t>In this lesson you will…</a:t>
            </a:r>
          </a:p>
          <a:p>
            <a:r>
              <a:rPr lang="en-US" dirty="0"/>
              <a:t>• Calculate emf, force, magnetic field, and work due to the motion of an object in a magnetic field.</a:t>
            </a:r>
          </a:p>
          <a:p>
            <a:r>
              <a:rPr lang="en-US" dirty="0"/>
              <a:t>• Explain the magnitude and direction of an induced eddy current, and the effect this will have on the object it is induced in.</a:t>
            </a:r>
          </a:p>
          <a:p>
            <a:r>
              <a:rPr lang="en-US" dirty="0"/>
              <a:t>• Describe several applications of magnetic damping.</a:t>
            </a:r>
          </a:p>
        </p:txBody>
      </p:sp>
    </p:spTree>
    <p:extLst>
      <p:ext uri="{BB962C8B-B14F-4D97-AF65-F5344CB8AC3E}">
        <p14:creationId xmlns:p14="http://schemas.microsoft.com/office/powerpoint/2010/main" val="3380172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09600" y="1524000"/>
                <a:ext cx="10972800" cy="5029200"/>
              </a:xfrm>
            </p:spPr>
            <p:txBody>
              <a:bodyPr>
                <a:normAutofit fontScale="92500"/>
              </a:bodyPr>
              <a:lstStyle/>
              <a:p>
                <a:r>
                  <a:rPr lang="en-US" dirty="0"/>
                  <a:t>Another way to produce an induced emf is by moving a conducting rod through a constant magnetic field.</a:t>
                </a:r>
              </a:p>
              <a:p>
                <a:r>
                  <a:rPr lang="en-US" dirty="0"/>
                  <a:t>Each charge in rod is moving through the magnetic field with velocity, v.</a:t>
                </a:r>
              </a:p>
              <a:p>
                <a:r>
                  <a:rPr lang="en-US" dirty="0"/>
                  <a:t>So, each charge experiences a magnetic force.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𝑞𝑣𝐵</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oMath>
                  </m:oMathPara>
                </a14:m>
                <a:endParaRPr lang="en-US" dirty="0"/>
              </a:p>
              <a:p>
                <a:r>
                  <a:rPr lang="en-US" dirty="0"/>
                  <a:t>Since the electrons can move they are forced to one end of the rod leaving positive charges at the other end.</a:t>
                </a:r>
              </a:p>
              <a:p>
                <a:r>
                  <a:rPr lang="en-US" dirty="0"/>
                  <a:t>If there was a wire connecting the ends of the rod, the electrons would flow through the wire to get back to the positive charges.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09600" y="1524000"/>
                <a:ext cx="10972800" cy="5029200"/>
              </a:xfrm>
              <a:blipFill>
                <a:blip r:embed="rId3"/>
                <a:stretch>
                  <a:fillRect l="-944" t="-1576" r="-1444" b="-3758"/>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400" dirty="0">
                <a:solidFill>
                  <a:srgbClr val="00B0F0"/>
                </a:solidFill>
              </a:rPr>
              <a:t>9</a:t>
            </a:r>
            <a:r>
              <a:rPr lang="en-US" sz="4400" dirty="0"/>
              <a:t>-0</a:t>
            </a:r>
            <a:r>
              <a:rPr lang="en-US" sz="4400" dirty="0">
                <a:solidFill>
                  <a:srgbClr val="FFC000"/>
                </a:solidFill>
              </a:rPr>
              <a:t>6</a:t>
            </a:r>
            <a:r>
              <a:rPr lang="en-US" sz="4400" dirty="0"/>
              <a:t> </a:t>
            </a:r>
            <a:r>
              <a:rPr lang="en-US" sz="4400" dirty="0">
                <a:solidFill>
                  <a:srgbClr val="7030A0"/>
                </a:solidFill>
              </a:rPr>
              <a:t>M</a:t>
            </a:r>
            <a:r>
              <a:rPr lang="en-US" sz="4400" dirty="0">
                <a:solidFill>
                  <a:srgbClr val="FF0000"/>
                </a:solidFill>
              </a:rPr>
              <a:t>o</a:t>
            </a:r>
            <a:r>
              <a:rPr lang="en-US" sz="4400" dirty="0">
                <a:solidFill>
                  <a:srgbClr val="FFC000"/>
                </a:solidFill>
              </a:rPr>
              <a:t>t</a:t>
            </a:r>
            <a:r>
              <a:rPr lang="en-US" sz="4400" dirty="0">
                <a:solidFill>
                  <a:srgbClr val="00B0F0"/>
                </a:solidFill>
              </a:rPr>
              <a:t>i</a:t>
            </a:r>
            <a:r>
              <a:rPr lang="en-US" sz="4400" dirty="0">
                <a:solidFill>
                  <a:srgbClr val="FF0000"/>
                </a:solidFill>
              </a:rPr>
              <a:t>o</a:t>
            </a:r>
            <a:r>
              <a:rPr lang="en-US" sz="4400" dirty="0">
                <a:solidFill>
                  <a:srgbClr val="7030A0"/>
                </a:solidFill>
              </a:rPr>
              <a:t>n</a:t>
            </a:r>
            <a:r>
              <a:rPr lang="en-US" sz="4400" dirty="0">
                <a:solidFill>
                  <a:srgbClr val="FF0000"/>
                </a:solidFill>
              </a:rPr>
              <a:t>a</a:t>
            </a:r>
            <a:r>
              <a:rPr lang="en-US" sz="4400" dirty="0"/>
              <a:t>l </a:t>
            </a:r>
            <a:r>
              <a:rPr lang="en-US" sz="4400" dirty="0">
                <a:solidFill>
                  <a:srgbClr val="FF0000"/>
                </a:solidFill>
              </a:rPr>
              <a:t>e</a:t>
            </a:r>
            <a:r>
              <a:rPr lang="en-US" sz="4400" dirty="0">
                <a:solidFill>
                  <a:srgbClr val="7030A0"/>
                </a:solidFill>
              </a:rPr>
              <a:t>m</a:t>
            </a:r>
            <a:r>
              <a:rPr lang="en-US" sz="4400" dirty="0">
                <a:solidFill>
                  <a:srgbClr val="FFC000"/>
                </a:solidFill>
              </a:rPr>
              <a:t>f </a:t>
            </a:r>
            <a:r>
              <a:rPr lang="en-US" sz="4400" dirty="0">
                <a:solidFill>
                  <a:srgbClr val="FF0000"/>
                </a:solidFill>
              </a:rPr>
              <a:t>a</a:t>
            </a:r>
            <a:r>
              <a:rPr lang="en-US" sz="4400" dirty="0">
                <a:solidFill>
                  <a:srgbClr val="7030A0"/>
                </a:solidFill>
              </a:rPr>
              <a:t>n</a:t>
            </a:r>
            <a:r>
              <a:rPr lang="en-US" sz="4400" dirty="0">
                <a:solidFill>
                  <a:srgbClr val="92D050"/>
                </a:solidFill>
              </a:rPr>
              <a:t>d</a:t>
            </a:r>
            <a:r>
              <a:rPr lang="en-US" sz="4400" dirty="0"/>
              <a:t> </a:t>
            </a:r>
            <a:r>
              <a:rPr lang="en-US" sz="4400" dirty="0">
                <a:solidFill>
                  <a:srgbClr val="7030A0"/>
                </a:solidFill>
              </a:rPr>
              <a:t>M</a:t>
            </a:r>
            <a:r>
              <a:rPr lang="en-US" sz="4400" dirty="0">
                <a:solidFill>
                  <a:srgbClr val="FF0000"/>
                </a:solidFill>
              </a:rPr>
              <a:t>a</a:t>
            </a:r>
            <a:r>
              <a:rPr lang="en-US" sz="4400" dirty="0">
                <a:solidFill>
                  <a:srgbClr val="92D050"/>
                </a:solidFill>
              </a:rPr>
              <a:t>g</a:t>
            </a:r>
            <a:r>
              <a:rPr lang="en-US" sz="4400" dirty="0">
                <a:solidFill>
                  <a:srgbClr val="7030A0"/>
                </a:solidFill>
              </a:rPr>
              <a:t>n</a:t>
            </a:r>
            <a:r>
              <a:rPr lang="en-US" sz="4400" dirty="0">
                <a:solidFill>
                  <a:srgbClr val="FF0000"/>
                </a:solidFill>
              </a:rPr>
              <a:t>e</a:t>
            </a:r>
            <a:r>
              <a:rPr lang="en-US" sz="4400" dirty="0">
                <a:solidFill>
                  <a:srgbClr val="FFC000"/>
                </a:solidFill>
              </a:rPr>
              <a:t>t</a:t>
            </a:r>
            <a:r>
              <a:rPr lang="en-US" sz="4400" dirty="0">
                <a:solidFill>
                  <a:srgbClr val="00B0F0"/>
                </a:solidFill>
              </a:rPr>
              <a:t>i</a:t>
            </a:r>
            <a:r>
              <a:rPr lang="en-US" sz="4400" dirty="0"/>
              <a:t>c </a:t>
            </a:r>
            <a:r>
              <a:rPr lang="en-US" sz="4400" dirty="0">
                <a:solidFill>
                  <a:srgbClr val="92D050"/>
                </a:solidFill>
              </a:rPr>
              <a:t>D</a:t>
            </a:r>
            <a:r>
              <a:rPr lang="en-US" sz="4400" dirty="0">
                <a:solidFill>
                  <a:srgbClr val="FF0000"/>
                </a:solidFill>
              </a:rPr>
              <a:t>a</a:t>
            </a:r>
            <a:r>
              <a:rPr lang="en-US" sz="4400" dirty="0">
                <a:solidFill>
                  <a:srgbClr val="7030A0"/>
                </a:solidFill>
              </a:rPr>
              <a:t>m</a:t>
            </a:r>
            <a:r>
              <a:rPr lang="en-US" sz="4400" dirty="0">
                <a:solidFill>
                  <a:srgbClr val="92D050"/>
                </a:solidFill>
              </a:rPr>
              <a:t>p</a:t>
            </a:r>
            <a:r>
              <a:rPr lang="en-US" sz="4400" dirty="0">
                <a:solidFill>
                  <a:srgbClr val="00B0F0"/>
                </a:solidFill>
              </a:rPr>
              <a:t>i</a:t>
            </a:r>
            <a:r>
              <a:rPr lang="en-US" sz="4400" dirty="0">
                <a:solidFill>
                  <a:srgbClr val="7030A0"/>
                </a:solidFill>
              </a:rPr>
              <a:t>n</a:t>
            </a:r>
            <a:r>
              <a:rPr lang="en-US" sz="4400" dirty="0">
                <a:solidFill>
                  <a:srgbClr val="92D050"/>
                </a:solidFill>
              </a:rPr>
              <a:t>g</a:t>
            </a:r>
            <a:endParaRPr lang="en-US" sz="4800" dirty="0">
              <a:solidFill>
                <a:srgbClr val="92D050"/>
              </a:solidFill>
            </a:endParaRPr>
          </a:p>
        </p:txBody>
      </p:sp>
      <p:sp>
        <p:nvSpPr>
          <p:cNvPr id="6" name="Freeform 5"/>
          <p:cNvSpPr/>
          <p:nvPr/>
        </p:nvSpPr>
        <p:spPr>
          <a:xfrm>
            <a:off x="11514670" y="5372101"/>
            <a:ext cx="1" cy="1"/>
          </a:xfrm>
          <a:custGeom>
            <a:avLst/>
            <a:gdLst/>
            <a:ahLst/>
            <a:cxnLst/>
            <a:rect l="0" t="0" r="0" b="0"/>
            <a:pathLst>
              <a:path w="1" h="1">
                <a:moveTo>
                  <a:pt x="0" y="0"/>
                </a:moveTo>
                <a:close/>
              </a:path>
            </a:pathLst>
          </a:custGeom>
          <a:noFill/>
          <a:ln w="45720" cap="flat" cmpd="sng" algn="ctr">
            <a:solidFill>
              <a:srgbClr val="2020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5930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solidFill>
                  <a:srgbClr val="92D050"/>
                </a:solidFill>
              </a:rPr>
              <a:t>9</a:t>
            </a:r>
            <a:r>
              <a:rPr lang="en-US" sz="6000" dirty="0">
                <a:solidFill>
                  <a:srgbClr val="00B0F0"/>
                </a:solidFill>
              </a:rPr>
              <a:t>-0</a:t>
            </a:r>
            <a:r>
              <a:rPr lang="en-US" sz="6000" dirty="0"/>
              <a:t>1 M</a:t>
            </a:r>
            <a:r>
              <a:rPr lang="en-US" sz="6000" dirty="0">
                <a:solidFill>
                  <a:srgbClr val="C00000"/>
                </a:solidFill>
              </a:rPr>
              <a:t>a</a:t>
            </a:r>
            <a:r>
              <a:rPr lang="en-US" sz="6000" dirty="0">
                <a:solidFill>
                  <a:schemeClr val="tx2"/>
                </a:solidFill>
              </a:rPr>
              <a:t>g</a:t>
            </a:r>
            <a:r>
              <a:rPr lang="en-US" sz="6000" dirty="0">
                <a:solidFill>
                  <a:srgbClr val="00B050"/>
                </a:solidFill>
              </a:rPr>
              <a:t>n</a:t>
            </a:r>
            <a:r>
              <a:rPr lang="en-US" sz="6000" dirty="0">
                <a:solidFill>
                  <a:srgbClr val="FFC000"/>
                </a:solidFill>
              </a:rPr>
              <a:t>e</a:t>
            </a:r>
            <a:r>
              <a:rPr lang="en-US" sz="6000" dirty="0">
                <a:solidFill>
                  <a:srgbClr val="00B0F0"/>
                </a:solidFill>
              </a:rPr>
              <a:t>t</a:t>
            </a:r>
            <a:r>
              <a:rPr lang="en-US" sz="6000" dirty="0"/>
              <a:t>s </a:t>
            </a:r>
            <a:r>
              <a:rPr lang="en-US" sz="5400" dirty="0">
                <a:solidFill>
                  <a:srgbClr val="C00000"/>
                </a:solidFill>
              </a:rPr>
              <a:t>a</a:t>
            </a:r>
            <a:r>
              <a:rPr lang="en-US" sz="5400" dirty="0">
                <a:solidFill>
                  <a:srgbClr val="00B050"/>
                </a:solidFill>
              </a:rPr>
              <a:t>n</a:t>
            </a:r>
            <a:r>
              <a:rPr lang="en-US" sz="5400" dirty="0">
                <a:solidFill>
                  <a:srgbClr val="00B0F0"/>
                </a:solidFill>
              </a:rPr>
              <a:t>d</a:t>
            </a:r>
            <a:r>
              <a:rPr lang="en-US" sz="5400" dirty="0"/>
              <a:t> </a:t>
            </a:r>
            <a:r>
              <a:rPr lang="en-US" sz="5400" dirty="0">
                <a:solidFill>
                  <a:srgbClr val="FF0000"/>
                </a:solidFill>
              </a:rPr>
              <a:t>B</a:t>
            </a:r>
            <a:r>
              <a:rPr lang="en-US" sz="5400" dirty="0"/>
              <a:t>-</a:t>
            </a:r>
            <a:r>
              <a:rPr lang="en-US" sz="5400" dirty="0">
                <a:solidFill>
                  <a:srgbClr val="7030A0"/>
                </a:solidFill>
              </a:rPr>
              <a:t>F</a:t>
            </a:r>
            <a:r>
              <a:rPr lang="en-US" sz="5400" dirty="0"/>
              <a:t>i</a:t>
            </a:r>
            <a:r>
              <a:rPr lang="en-US" sz="5400" dirty="0">
                <a:solidFill>
                  <a:srgbClr val="FFC000"/>
                </a:solidFill>
              </a:rPr>
              <a:t>e</a:t>
            </a:r>
            <a:r>
              <a:rPr lang="en-US" sz="5400" dirty="0">
                <a:solidFill>
                  <a:srgbClr val="00B050"/>
                </a:solidFill>
              </a:rPr>
              <a:t>l</a:t>
            </a:r>
            <a:r>
              <a:rPr lang="en-US" sz="5400" dirty="0">
                <a:solidFill>
                  <a:srgbClr val="00B0F0"/>
                </a:solidFill>
              </a:rPr>
              <a:t>d</a:t>
            </a:r>
            <a:r>
              <a:rPr lang="en-US" sz="5400" dirty="0"/>
              <a:t>s</a:t>
            </a:r>
            <a:endParaRPr lang="en-US" dirty="0"/>
          </a:p>
        </p:txBody>
      </p:sp>
      <p:sp>
        <p:nvSpPr>
          <p:cNvPr id="3" name="Content Placeholder 2"/>
          <p:cNvSpPr>
            <a:spLocks noGrp="1"/>
          </p:cNvSpPr>
          <p:nvPr>
            <p:ph idx="1"/>
          </p:nvPr>
        </p:nvSpPr>
        <p:spPr/>
        <p:txBody>
          <a:bodyPr/>
          <a:lstStyle/>
          <a:p>
            <a:r>
              <a:rPr lang="en-US" dirty="0"/>
              <a:t>Electromagnetism</a:t>
            </a:r>
          </a:p>
          <a:p>
            <a:pPr lvl="1"/>
            <a:r>
              <a:rPr lang="en-US" dirty="0"/>
              <a:t>It was discovered that running current through a wire produced a magnet</a:t>
            </a:r>
          </a:p>
          <a:p>
            <a:pPr lvl="1"/>
            <a:endParaRPr lang="en-US" dirty="0"/>
          </a:p>
          <a:p>
            <a:pPr lvl="1"/>
            <a:r>
              <a:rPr lang="en-US" dirty="0"/>
              <a:t>The magnetism around permanent magnets and currents are very similar, so both must have common cause.</a:t>
            </a:r>
          </a:p>
          <a:p>
            <a:pPr lvl="1"/>
            <a:endParaRPr lang="en-US" dirty="0"/>
          </a:p>
          <a:p>
            <a:pPr lvl="1"/>
            <a:r>
              <a:rPr lang="en-US" dirty="0"/>
              <a:t>Current is the cause of all magnetism</a:t>
            </a:r>
          </a:p>
          <a:p>
            <a:pPr lvl="1"/>
            <a:endParaRPr lang="en-US" dirty="0"/>
          </a:p>
          <a:p>
            <a:pPr lvl="1"/>
            <a:endParaRPr lang="en-US" dirty="0"/>
          </a:p>
        </p:txBody>
      </p:sp>
    </p:spTree>
    <p:extLst>
      <p:ext uri="{BB962C8B-B14F-4D97-AF65-F5344CB8AC3E}">
        <p14:creationId xmlns:p14="http://schemas.microsoft.com/office/powerpoint/2010/main" val="158932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This is called motional </a:t>
                </a:r>
                <a:r>
                  <a:rPr lang="en-US" dirty="0" err="1"/>
                  <a:t>emf</a:t>
                </a:r>
                <a:r>
                  <a:rPr lang="en-US" dirty="0"/>
                  <a:t> (</a:t>
                </a:r>
                <a14:m>
                  <m:oMath xmlns:m="http://schemas.openxmlformats.org/officeDocument/2006/math">
                    <m:r>
                      <a:rPr lang="en-US" b="0" i="1" dirty="0" smtClean="0">
                        <a:latin typeface="Cambria Math"/>
                      </a:rPr>
                      <m:t>ℰ</m:t>
                    </m:r>
                  </m:oMath>
                </a14:m>
                <a:r>
                  <a:rPr lang="en-US" dirty="0"/>
                  <a:t>)</a:t>
                </a:r>
              </a:p>
              <a:p>
                <a:r>
                  <a:rPr lang="en-US" dirty="0"/>
                  <a:t>If the rod did not have the wire, the electrons would move until the attractive electrical force is balanced with the magnetic force.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𝐸𝑞</m:t>
                      </m:r>
                      <m:r>
                        <a:rPr lang="en-US" b="0" i="1" smtClean="0">
                          <a:latin typeface="Cambria Math"/>
                        </a:rPr>
                        <m:t>=</m:t>
                      </m:r>
                      <m:r>
                        <a:rPr lang="en-US" b="0" i="1" smtClean="0">
                          <a:latin typeface="Cambria Math"/>
                        </a:rPr>
                        <m:t>𝑞𝑣𝐵</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𝐸𝑞</m:t>
                      </m:r>
                      <m:r>
                        <a:rPr lang="en-US" b="0" i="1" smtClean="0">
                          <a:latin typeface="Cambria Math"/>
                        </a:rPr>
                        <m:t>=</m:t>
                      </m:r>
                      <m:r>
                        <a:rPr lang="en-US" b="0" i="1" smtClean="0">
                          <a:latin typeface="Cambria Math"/>
                        </a:rPr>
                        <m:t>𝑞𝑣𝐵</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𝑒𝑚𝑓</m:t>
                          </m:r>
                        </m:num>
                        <m:den>
                          <m:r>
                            <a:rPr lang="en-US" b="0" i="1" smtClean="0">
                              <a:latin typeface="Cambria Math"/>
                            </a:rPr>
                            <m:t>𝐿</m:t>
                          </m:r>
                        </m:den>
                      </m:f>
                      <m:r>
                        <a:rPr lang="en-US" b="0" i="1" smtClean="0">
                          <a:latin typeface="Cambria Math"/>
                        </a:rPr>
                        <m:t>𝑞</m:t>
                      </m:r>
                      <m:r>
                        <a:rPr lang="en-US" b="0" i="1" smtClean="0">
                          <a:latin typeface="Cambria Math"/>
                        </a:rPr>
                        <m:t>=</m:t>
                      </m:r>
                      <m:r>
                        <a:rPr lang="en-US" b="0" i="1" smtClean="0">
                          <a:latin typeface="Cambria Math"/>
                        </a:rPr>
                        <m:t>𝑞𝑣𝐵</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𝑒𝑚𝑓</m:t>
                      </m:r>
                      <m:r>
                        <a:rPr lang="en-US" b="0" i="1" smtClean="0">
                          <a:latin typeface="Cambria Math"/>
                        </a:rPr>
                        <m:t>=</m:t>
                      </m:r>
                      <m:r>
                        <a:rPr lang="en-US" b="0" i="1" smtClean="0">
                          <a:latin typeface="Cambria Math"/>
                        </a:rPr>
                        <m:t>𝑣𝐵𝐿</m:t>
                      </m:r>
                    </m:oMath>
                  </m:oMathPara>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l="-667" t="-1294"/>
                </a:stretch>
              </a:blipFill>
            </p:spPr>
            <p:txBody>
              <a:bodyPr/>
              <a:lstStyle/>
              <a:p>
                <a:r>
                  <a:rPr lang="en-US">
                    <a:noFill/>
                  </a:rPr>
                  <a:t> </a:t>
                </a:r>
              </a:p>
            </p:txBody>
          </p:sp>
        </mc:Fallback>
      </mc:AlternateContent>
      <p:sp>
        <p:nvSpPr>
          <p:cNvPr id="3" name="Title 2"/>
          <p:cNvSpPr>
            <a:spLocks noGrp="1"/>
          </p:cNvSpPr>
          <p:nvPr>
            <p:ph type="title"/>
          </p:nvPr>
        </p:nvSpPr>
        <p:spPr/>
        <p:txBody>
          <a:bodyPr>
            <a:noAutofit/>
          </a:bodyPr>
          <a:lstStyle/>
          <a:p>
            <a:r>
              <a:rPr lang="en-US" sz="4400" dirty="0">
                <a:solidFill>
                  <a:srgbClr val="00B0F0"/>
                </a:solidFill>
              </a:rPr>
              <a:t>9</a:t>
            </a:r>
            <a:r>
              <a:rPr lang="en-US" sz="4400" dirty="0"/>
              <a:t>-0</a:t>
            </a:r>
            <a:r>
              <a:rPr lang="en-US" sz="4400" dirty="0">
                <a:solidFill>
                  <a:srgbClr val="FFC000"/>
                </a:solidFill>
              </a:rPr>
              <a:t>6</a:t>
            </a:r>
            <a:r>
              <a:rPr lang="en-US" sz="4400" dirty="0"/>
              <a:t> </a:t>
            </a:r>
            <a:r>
              <a:rPr lang="en-US" sz="4400" dirty="0">
                <a:solidFill>
                  <a:srgbClr val="7030A0"/>
                </a:solidFill>
              </a:rPr>
              <a:t>M</a:t>
            </a:r>
            <a:r>
              <a:rPr lang="en-US" sz="4400" dirty="0">
                <a:solidFill>
                  <a:srgbClr val="FF0000"/>
                </a:solidFill>
              </a:rPr>
              <a:t>o</a:t>
            </a:r>
            <a:r>
              <a:rPr lang="en-US" sz="4400" dirty="0">
                <a:solidFill>
                  <a:srgbClr val="FFC000"/>
                </a:solidFill>
              </a:rPr>
              <a:t>t</a:t>
            </a:r>
            <a:r>
              <a:rPr lang="en-US" sz="4400" dirty="0">
                <a:solidFill>
                  <a:srgbClr val="00B0F0"/>
                </a:solidFill>
              </a:rPr>
              <a:t>i</a:t>
            </a:r>
            <a:r>
              <a:rPr lang="en-US" sz="4400" dirty="0">
                <a:solidFill>
                  <a:srgbClr val="FF0000"/>
                </a:solidFill>
              </a:rPr>
              <a:t>o</a:t>
            </a:r>
            <a:r>
              <a:rPr lang="en-US" sz="4400" dirty="0">
                <a:solidFill>
                  <a:srgbClr val="7030A0"/>
                </a:solidFill>
              </a:rPr>
              <a:t>n</a:t>
            </a:r>
            <a:r>
              <a:rPr lang="en-US" sz="4400" dirty="0">
                <a:solidFill>
                  <a:srgbClr val="FF0000"/>
                </a:solidFill>
              </a:rPr>
              <a:t>a</a:t>
            </a:r>
            <a:r>
              <a:rPr lang="en-US" sz="4400" dirty="0"/>
              <a:t>l </a:t>
            </a:r>
            <a:r>
              <a:rPr lang="en-US" sz="4400" dirty="0">
                <a:solidFill>
                  <a:srgbClr val="FF0000"/>
                </a:solidFill>
              </a:rPr>
              <a:t>e</a:t>
            </a:r>
            <a:r>
              <a:rPr lang="en-US" sz="4400" dirty="0">
                <a:solidFill>
                  <a:srgbClr val="7030A0"/>
                </a:solidFill>
              </a:rPr>
              <a:t>m</a:t>
            </a:r>
            <a:r>
              <a:rPr lang="en-US" sz="4400" dirty="0">
                <a:solidFill>
                  <a:srgbClr val="FFC000"/>
                </a:solidFill>
              </a:rPr>
              <a:t>f </a:t>
            </a:r>
            <a:r>
              <a:rPr lang="en-US" sz="4400" dirty="0">
                <a:solidFill>
                  <a:srgbClr val="FF0000"/>
                </a:solidFill>
              </a:rPr>
              <a:t>a</a:t>
            </a:r>
            <a:r>
              <a:rPr lang="en-US" sz="4400" dirty="0">
                <a:solidFill>
                  <a:srgbClr val="7030A0"/>
                </a:solidFill>
              </a:rPr>
              <a:t>n</a:t>
            </a:r>
            <a:r>
              <a:rPr lang="en-US" sz="4400" dirty="0">
                <a:solidFill>
                  <a:srgbClr val="92D050"/>
                </a:solidFill>
              </a:rPr>
              <a:t>d</a:t>
            </a:r>
            <a:r>
              <a:rPr lang="en-US" sz="4400" dirty="0"/>
              <a:t> </a:t>
            </a:r>
            <a:r>
              <a:rPr lang="en-US" sz="4400" dirty="0">
                <a:solidFill>
                  <a:srgbClr val="7030A0"/>
                </a:solidFill>
              </a:rPr>
              <a:t>M</a:t>
            </a:r>
            <a:r>
              <a:rPr lang="en-US" sz="4400" dirty="0">
                <a:solidFill>
                  <a:srgbClr val="FF0000"/>
                </a:solidFill>
              </a:rPr>
              <a:t>a</a:t>
            </a:r>
            <a:r>
              <a:rPr lang="en-US" sz="4400" dirty="0">
                <a:solidFill>
                  <a:srgbClr val="92D050"/>
                </a:solidFill>
              </a:rPr>
              <a:t>g</a:t>
            </a:r>
            <a:r>
              <a:rPr lang="en-US" sz="4400" dirty="0">
                <a:solidFill>
                  <a:srgbClr val="7030A0"/>
                </a:solidFill>
              </a:rPr>
              <a:t>n</a:t>
            </a:r>
            <a:r>
              <a:rPr lang="en-US" sz="4400" dirty="0">
                <a:solidFill>
                  <a:srgbClr val="FF0000"/>
                </a:solidFill>
              </a:rPr>
              <a:t>e</a:t>
            </a:r>
            <a:r>
              <a:rPr lang="en-US" sz="4400" dirty="0">
                <a:solidFill>
                  <a:srgbClr val="FFC000"/>
                </a:solidFill>
              </a:rPr>
              <a:t>t</a:t>
            </a:r>
            <a:r>
              <a:rPr lang="en-US" sz="4400" dirty="0">
                <a:solidFill>
                  <a:srgbClr val="00B0F0"/>
                </a:solidFill>
              </a:rPr>
              <a:t>i</a:t>
            </a:r>
            <a:r>
              <a:rPr lang="en-US" sz="4400" dirty="0"/>
              <a:t>c </a:t>
            </a:r>
            <a:r>
              <a:rPr lang="en-US" sz="4400" dirty="0">
                <a:solidFill>
                  <a:srgbClr val="92D050"/>
                </a:solidFill>
              </a:rPr>
              <a:t>D</a:t>
            </a:r>
            <a:r>
              <a:rPr lang="en-US" sz="4400" dirty="0">
                <a:solidFill>
                  <a:srgbClr val="FF0000"/>
                </a:solidFill>
              </a:rPr>
              <a:t>a</a:t>
            </a:r>
            <a:r>
              <a:rPr lang="en-US" sz="4400" dirty="0">
                <a:solidFill>
                  <a:srgbClr val="7030A0"/>
                </a:solidFill>
              </a:rPr>
              <a:t>m</a:t>
            </a:r>
            <a:r>
              <a:rPr lang="en-US" sz="4400" dirty="0">
                <a:solidFill>
                  <a:srgbClr val="92D050"/>
                </a:solidFill>
              </a:rPr>
              <a:t>p</a:t>
            </a:r>
            <a:r>
              <a:rPr lang="en-US" sz="4400" dirty="0">
                <a:solidFill>
                  <a:srgbClr val="00B0F0"/>
                </a:solidFill>
              </a:rPr>
              <a:t>i</a:t>
            </a:r>
            <a:r>
              <a:rPr lang="en-US" sz="4400" dirty="0">
                <a:solidFill>
                  <a:srgbClr val="7030A0"/>
                </a:solidFill>
              </a:rPr>
              <a:t>n</a:t>
            </a:r>
            <a:r>
              <a:rPr lang="en-US" sz="4400" dirty="0">
                <a:solidFill>
                  <a:srgbClr val="92D050"/>
                </a:solidFill>
              </a:rPr>
              <a:t>g</a:t>
            </a:r>
            <a:endParaRPr lang="en-US" sz="4800" dirty="0"/>
          </a:p>
        </p:txBody>
      </p:sp>
    </p:spTree>
    <p:extLst>
      <p:ext uri="{BB962C8B-B14F-4D97-AF65-F5344CB8AC3E}">
        <p14:creationId xmlns:p14="http://schemas.microsoft.com/office/powerpoint/2010/main" val="8318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solidFill>
                  <a:srgbClr val="00B0F0"/>
                </a:solidFill>
              </a:rPr>
              <a:t>9</a:t>
            </a:r>
            <a:r>
              <a:rPr lang="en-US" sz="4400" dirty="0"/>
              <a:t>-0</a:t>
            </a:r>
            <a:r>
              <a:rPr lang="en-US" sz="4400" dirty="0">
                <a:solidFill>
                  <a:srgbClr val="FFC000"/>
                </a:solidFill>
              </a:rPr>
              <a:t>6</a:t>
            </a:r>
            <a:r>
              <a:rPr lang="en-US" sz="4400" dirty="0"/>
              <a:t> </a:t>
            </a:r>
            <a:r>
              <a:rPr lang="en-US" sz="4400" dirty="0">
                <a:solidFill>
                  <a:srgbClr val="7030A0"/>
                </a:solidFill>
              </a:rPr>
              <a:t>M</a:t>
            </a:r>
            <a:r>
              <a:rPr lang="en-US" sz="4400" dirty="0">
                <a:solidFill>
                  <a:srgbClr val="FF0000"/>
                </a:solidFill>
              </a:rPr>
              <a:t>o</a:t>
            </a:r>
            <a:r>
              <a:rPr lang="en-US" sz="4400" dirty="0">
                <a:solidFill>
                  <a:srgbClr val="FFC000"/>
                </a:solidFill>
              </a:rPr>
              <a:t>t</a:t>
            </a:r>
            <a:r>
              <a:rPr lang="en-US" sz="4400" dirty="0">
                <a:solidFill>
                  <a:srgbClr val="00B0F0"/>
                </a:solidFill>
              </a:rPr>
              <a:t>i</a:t>
            </a:r>
            <a:r>
              <a:rPr lang="en-US" sz="4400" dirty="0">
                <a:solidFill>
                  <a:srgbClr val="FF0000"/>
                </a:solidFill>
              </a:rPr>
              <a:t>o</a:t>
            </a:r>
            <a:r>
              <a:rPr lang="en-US" sz="4400" dirty="0">
                <a:solidFill>
                  <a:srgbClr val="7030A0"/>
                </a:solidFill>
              </a:rPr>
              <a:t>n</a:t>
            </a:r>
            <a:r>
              <a:rPr lang="en-US" sz="4400" dirty="0">
                <a:solidFill>
                  <a:srgbClr val="FF0000"/>
                </a:solidFill>
              </a:rPr>
              <a:t>a</a:t>
            </a:r>
            <a:r>
              <a:rPr lang="en-US" sz="4400" dirty="0"/>
              <a:t>l </a:t>
            </a:r>
            <a:r>
              <a:rPr lang="en-US" sz="4400" dirty="0">
                <a:solidFill>
                  <a:srgbClr val="FF0000"/>
                </a:solidFill>
              </a:rPr>
              <a:t>e</a:t>
            </a:r>
            <a:r>
              <a:rPr lang="en-US" sz="4400" dirty="0">
                <a:solidFill>
                  <a:srgbClr val="7030A0"/>
                </a:solidFill>
              </a:rPr>
              <a:t>m</a:t>
            </a:r>
            <a:r>
              <a:rPr lang="en-US" sz="4400" dirty="0">
                <a:solidFill>
                  <a:srgbClr val="FFC000"/>
                </a:solidFill>
              </a:rPr>
              <a:t>f </a:t>
            </a:r>
            <a:r>
              <a:rPr lang="en-US" sz="4400" dirty="0">
                <a:solidFill>
                  <a:srgbClr val="FF0000"/>
                </a:solidFill>
              </a:rPr>
              <a:t>a</a:t>
            </a:r>
            <a:r>
              <a:rPr lang="en-US" sz="4400" dirty="0">
                <a:solidFill>
                  <a:srgbClr val="7030A0"/>
                </a:solidFill>
              </a:rPr>
              <a:t>n</a:t>
            </a:r>
            <a:r>
              <a:rPr lang="en-US" sz="4400" dirty="0">
                <a:solidFill>
                  <a:srgbClr val="92D050"/>
                </a:solidFill>
              </a:rPr>
              <a:t>d</a:t>
            </a:r>
            <a:r>
              <a:rPr lang="en-US" sz="4400" dirty="0"/>
              <a:t> </a:t>
            </a:r>
            <a:r>
              <a:rPr lang="en-US" sz="4400" dirty="0">
                <a:solidFill>
                  <a:srgbClr val="7030A0"/>
                </a:solidFill>
              </a:rPr>
              <a:t>M</a:t>
            </a:r>
            <a:r>
              <a:rPr lang="en-US" sz="4400" dirty="0">
                <a:solidFill>
                  <a:srgbClr val="FF0000"/>
                </a:solidFill>
              </a:rPr>
              <a:t>a</a:t>
            </a:r>
            <a:r>
              <a:rPr lang="en-US" sz="4400" dirty="0">
                <a:solidFill>
                  <a:srgbClr val="92D050"/>
                </a:solidFill>
              </a:rPr>
              <a:t>g</a:t>
            </a:r>
            <a:r>
              <a:rPr lang="en-US" sz="4400" dirty="0">
                <a:solidFill>
                  <a:srgbClr val="7030A0"/>
                </a:solidFill>
              </a:rPr>
              <a:t>n</a:t>
            </a:r>
            <a:r>
              <a:rPr lang="en-US" sz="4400" dirty="0">
                <a:solidFill>
                  <a:srgbClr val="FF0000"/>
                </a:solidFill>
              </a:rPr>
              <a:t>e</a:t>
            </a:r>
            <a:r>
              <a:rPr lang="en-US" sz="4400" dirty="0">
                <a:solidFill>
                  <a:srgbClr val="FFC000"/>
                </a:solidFill>
              </a:rPr>
              <a:t>t</a:t>
            </a:r>
            <a:r>
              <a:rPr lang="en-US" sz="4400" dirty="0">
                <a:solidFill>
                  <a:srgbClr val="00B0F0"/>
                </a:solidFill>
              </a:rPr>
              <a:t>i</a:t>
            </a:r>
            <a:r>
              <a:rPr lang="en-US" sz="4400" dirty="0"/>
              <a:t>c </a:t>
            </a:r>
            <a:r>
              <a:rPr lang="en-US" sz="4400" dirty="0">
                <a:solidFill>
                  <a:srgbClr val="92D050"/>
                </a:solidFill>
              </a:rPr>
              <a:t>D</a:t>
            </a:r>
            <a:r>
              <a:rPr lang="en-US" sz="4400" dirty="0">
                <a:solidFill>
                  <a:srgbClr val="FF0000"/>
                </a:solidFill>
              </a:rPr>
              <a:t>a</a:t>
            </a:r>
            <a:r>
              <a:rPr lang="en-US" sz="4400" dirty="0">
                <a:solidFill>
                  <a:srgbClr val="7030A0"/>
                </a:solidFill>
              </a:rPr>
              <a:t>m</a:t>
            </a:r>
            <a:r>
              <a:rPr lang="en-US" sz="4400" dirty="0">
                <a:solidFill>
                  <a:srgbClr val="92D050"/>
                </a:solidFill>
              </a:rPr>
              <a:t>p</a:t>
            </a:r>
            <a:r>
              <a:rPr lang="en-US" sz="4400" dirty="0">
                <a:solidFill>
                  <a:srgbClr val="00B0F0"/>
                </a:solidFill>
              </a:rPr>
              <a:t>i</a:t>
            </a:r>
            <a:r>
              <a:rPr lang="en-US" sz="4400" dirty="0">
                <a:solidFill>
                  <a:srgbClr val="7030A0"/>
                </a:solidFill>
              </a:rPr>
              <a:t>n</a:t>
            </a:r>
            <a:r>
              <a:rPr lang="en-US" sz="4400" dirty="0">
                <a:solidFill>
                  <a:srgbClr val="92D050"/>
                </a:solidFill>
              </a:rPr>
              <a:t>g</a:t>
            </a:r>
            <a:endParaRPr lang="en-US" sz="4800" dirty="0"/>
          </a:p>
        </p:txBody>
      </p:sp>
      <p:sp>
        <p:nvSpPr>
          <p:cNvPr id="2" name="Content Placeholder 1"/>
          <p:cNvSpPr>
            <a:spLocks noGrp="1"/>
          </p:cNvSpPr>
          <p:nvPr>
            <p:ph sz="half" idx="1"/>
          </p:nvPr>
        </p:nvSpPr>
        <p:spPr/>
        <p:txBody>
          <a:bodyPr>
            <a:normAutofit fontScale="92500" lnSpcReduction="10000"/>
          </a:bodyPr>
          <a:lstStyle/>
          <a:p>
            <a:r>
              <a:rPr lang="en-US" dirty="0"/>
              <a:t>It takes a force to move the rod.</a:t>
            </a:r>
          </a:p>
          <a:p>
            <a:r>
              <a:rPr lang="en-US" dirty="0"/>
              <a:t>Once the electrons are moving in the rod, there is another force.  The moving electrons in a B-field create a magnetic force on the rod itself.</a:t>
            </a:r>
          </a:p>
          <a:p>
            <a:r>
              <a:rPr lang="en-US" dirty="0"/>
              <a:t>According to the RHR, the force is opposite the motion of the rod.  If there were no force pushing the rod, it would stop.</a:t>
            </a:r>
          </a:p>
        </p:txBody>
      </p:sp>
      <p:pic>
        <p:nvPicPr>
          <p:cNvPr id="6" name="Content Placeholder 5" descr="F22.05.jpg"/>
          <p:cNvPicPr>
            <a:picLocks noGrp="1" noChangeAspect="1"/>
          </p:cNvPicPr>
          <p:nvPr>
            <p:ph sz="half" idx="2"/>
          </p:nvPr>
        </p:nvPicPr>
        <p:blipFill>
          <a:blip r:embed="rId3" cstate="print"/>
          <a:stretch>
            <a:fillRect/>
          </a:stretch>
        </p:blipFill>
        <p:spPr>
          <a:xfrm>
            <a:off x="6019995" y="1965959"/>
            <a:ext cx="6172005" cy="36441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8230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00B0F0"/>
                </a:solidFill>
              </a:rPr>
              <a:t>9</a:t>
            </a:r>
            <a:r>
              <a:rPr lang="en-US" sz="4400" dirty="0"/>
              <a:t>-0</a:t>
            </a:r>
            <a:r>
              <a:rPr lang="en-US" sz="4400" dirty="0">
                <a:solidFill>
                  <a:srgbClr val="FFC000"/>
                </a:solidFill>
              </a:rPr>
              <a:t>6</a:t>
            </a:r>
            <a:r>
              <a:rPr lang="en-US" sz="4400" dirty="0"/>
              <a:t> </a:t>
            </a:r>
            <a:r>
              <a:rPr lang="en-US" sz="4400" dirty="0">
                <a:solidFill>
                  <a:srgbClr val="7030A0"/>
                </a:solidFill>
              </a:rPr>
              <a:t>M</a:t>
            </a:r>
            <a:r>
              <a:rPr lang="en-US" sz="4400" dirty="0">
                <a:solidFill>
                  <a:srgbClr val="FF0000"/>
                </a:solidFill>
              </a:rPr>
              <a:t>o</a:t>
            </a:r>
            <a:r>
              <a:rPr lang="en-US" sz="4400" dirty="0">
                <a:solidFill>
                  <a:srgbClr val="FFC000"/>
                </a:solidFill>
              </a:rPr>
              <a:t>t</a:t>
            </a:r>
            <a:r>
              <a:rPr lang="en-US" sz="4400" dirty="0">
                <a:solidFill>
                  <a:srgbClr val="00B0F0"/>
                </a:solidFill>
              </a:rPr>
              <a:t>i</a:t>
            </a:r>
            <a:r>
              <a:rPr lang="en-US" sz="4400" dirty="0">
                <a:solidFill>
                  <a:srgbClr val="FF0000"/>
                </a:solidFill>
              </a:rPr>
              <a:t>o</a:t>
            </a:r>
            <a:r>
              <a:rPr lang="en-US" sz="4400" dirty="0">
                <a:solidFill>
                  <a:srgbClr val="7030A0"/>
                </a:solidFill>
              </a:rPr>
              <a:t>n</a:t>
            </a:r>
            <a:r>
              <a:rPr lang="en-US" sz="4400" dirty="0">
                <a:solidFill>
                  <a:srgbClr val="FF0000"/>
                </a:solidFill>
              </a:rPr>
              <a:t>a</a:t>
            </a:r>
            <a:r>
              <a:rPr lang="en-US" sz="4400" dirty="0"/>
              <a:t>l </a:t>
            </a:r>
            <a:r>
              <a:rPr lang="en-US" sz="4400" dirty="0">
                <a:solidFill>
                  <a:srgbClr val="FF0000"/>
                </a:solidFill>
              </a:rPr>
              <a:t>e</a:t>
            </a:r>
            <a:r>
              <a:rPr lang="en-US" sz="4400" dirty="0">
                <a:solidFill>
                  <a:srgbClr val="7030A0"/>
                </a:solidFill>
              </a:rPr>
              <a:t>m</a:t>
            </a:r>
            <a:r>
              <a:rPr lang="en-US" sz="4400" dirty="0">
                <a:solidFill>
                  <a:srgbClr val="FFC000"/>
                </a:solidFill>
              </a:rPr>
              <a:t>f </a:t>
            </a:r>
            <a:r>
              <a:rPr lang="en-US" sz="4400" dirty="0">
                <a:solidFill>
                  <a:srgbClr val="FF0000"/>
                </a:solidFill>
              </a:rPr>
              <a:t>a</a:t>
            </a:r>
            <a:r>
              <a:rPr lang="en-US" sz="4400" dirty="0">
                <a:solidFill>
                  <a:srgbClr val="7030A0"/>
                </a:solidFill>
              </a:rPr>
              <a:t>n</a:t>
            </a:r>
            <a:r>
              <a:rPr lang="en-US" sz="4400" dirty="0">
                <a:solidFill>
                  <a:srgbClr val="92D050"/>
                </a:solidFill>
              </a:rPr>
              <a:t>d</a:t>
            </a:r>
            <a:r>
              <a:rPr lang="en-US" sz="4400" dirty="0"/>
              <a:t> </a:t>
            </a:r>
            <a:r>
              <a:rPr lang="en-US" sz="4400" dirty="0">
                <a:solidFill>
                  <a:srgbClr val="7030A0"/>
                </a:solidFill>
              </a:rPr>
              <a:t>M</a:t>
            </a:r>
            <a:r>
              <a:rPr lang="en-US" sz="4400" dirty="0">
                <a:solidFill>
                  <a:srgbClr val="FF0000"/>
                </a:solidFill>
              </a:rPr>
              <a:t>a</a:t>
            </a:r>
            <a:r>
              <a:rPr lang="en-US" sz="4400" dirty="0">
                <a:solidFill>
                  <a:srgbClr val="92D050"/>
                </a:solidFill>
              </a:rPr>
              <a:t>g</a:t>
            </a:r>
            <a:r>
              <a:rPr lang="en-US" sz="4400" dirty="0">
                <a:solidFill>
                  <a:srgbClr val="7030A0"/>
                </a:solidFill>
              </a:rPr>
              <a:t>n</a:t>
            </a:r>
            <a:r>
              <a:rPr lang="en-US" sz="4400" dirty="0">
                <a:solidFill>
                  <a:srgbClr val="FF0000"/>
                </a:solidFill>
              </a:rPr>
              <a:t>e</a:t>
            </a:r>
            <a:r>
              <a:rPr lang="en-US" sz="4400" dirty="0">
                <a:solidFill>
                  <a:srgbClr val="FFC000"/>
                </a:solidFill>
              </a:rPr>
              <a:t>t</a:t>
            </a:r>
            <a:r>
              <a:rPr lang="en-US" sz="4400" dirty="0">
                <a:solidFill>
                  <a:srgbClr val="00B0F0"/>
                </a:solidFill>
              </a:rPr>
              <a:t>i</a:t>
            </a:r>
            <a:r>
              <a:rPr lang="en-US" sz="4400" dirty="0"/>
              <a:t>c </a:t>
            </a:r>
            <a:r>
              <a:rPr lang="en-US" sz="4400" dirty="0">
                <a:solidFill>
                  <a:srgbClr val="92D050"/>
                </a:solidFill>
              </a:rPr>
              <a:t>D</a:t>
            </a:r>
            <a:r>
              <a:rPr lang="en-US" sz="4400" dirty="0">
                <a:solidFill>
                  <a:srgbClr val="FF0000"/>
                </a:solidFill>
              </a:rPr>
              <a:t>a</a:t>
            </a:r>
            <a:r>
              <a:rPr lang="en-US" sz="4400" dirty="0">
                <a:solidFill>
                  <a:srgbClr val="7030A0"/>
                </a:solidFill>
              </a:rPr>
              <a:t>m</a:t>
            </a:r>
            <a:r>
              <a:rPr lang="en-US" sz="4400" dirty="0">
                <a:solidFill>
                  <a:srgbClr val="92D050"/>
                </a:solidFill>
              </a:rPr>
              <a:t>p</a:t>
            </a:r>
            <a:r>
              <a:rPr lang="en-US" sz="4400" dirty="0">
                <a:solidFill>
                  <a:srgbClr val="00B0F0"/>
                </a:solidFill>
              </a:rPr>
              <a:t>i</a:t>
            </a:r>
            <a:r>
              <a:rPr lang="en-US" sz="4400" dirty="0">
                <a:solidFill>
                  <a:srgbClr val="7030A0"/>
                </a:solidFill>
              </a:rPr>
              <a:t>n</a:t>
            </a:r>
            <a:r>
              <a:rPr lang="en-US" sz="4400" dirty="0">
                <a:solidFill>
                  <a:srgbClr val="92D050"/>
                </a:solidFill>
              </a:rPr>
              <a:t>g</a:t>
            </a:r>
            <a:endParaRPr lang="en-US" sz="4800" dirty="0"/>
          </a:p>
        </p:txBody>
      </p:sp>
      <p:sp>
        <p:nvSpPr>
          <p:cNvPr id="3" name="Content Placeholder 2"/>
          <p:cNvSpPr>
            <a:spLocks noGrp="1"/>
          </p:cNvSpPr>
          <p:nvPr>
            <p:ph idx="1"/>
          </p:nvPr>
        </p:nvSpPr>
        <p:spPr/>
        <p:txBody>
          <a:bodyPr>
            <a:normAutofit fontScale="92500" lnSpcReduction="10000"/>
          </a:bodyPr>
          <a:lstStyle/>
          <a:p>
            <a:r>
              <a:rPr lang="en-US" dirty="0"/>
              <a:t>Damping</a:t>
            </a:r>
          </a:p>
          <a:p>
            <a:pPr lvl="1"/>
            <a:r>
              <a:rPr lang="en-US" dirty="0"/>
              <a:t>When a conductor moves into (or out of) a magnetic field, an eddy current is created in the conductor</a:t>
            </a:r>
          </a:p>
          <a:p>
            <a:pPr lvl="1"/>
            <a:r>
              <a:rPr lang="en-US" dirty="0"/>
              <a:t>As the conductor moves into B-field, the flux increases</a:t>
            </a:r>
          </a:p>
          <a:p>
            <a:pPr lvl="1"/>
            <a:r>
              <a:rPr lang="en-US" dirty="0"/>
              <a:t>This produces a current by Faraday’s Law and is directed in way that opposes change in flux.</a:t>
            </a:r>
          </a:p>
          <a:p>
            <a:pPr lvl="1"/>
            <a:r>
              <a:rPr lang="en-US" dirty="0"/>
              <a:t>This current’s B-field causes a force on the conductor</a:t>
            </a:r>
          </a:p>
          <a:p>
            <a:pPr lvl="1"/>
            <a:r>
              <a:rPr lang="en-US" dirty="0"/>
              <a:t>The direction of the force will be opposite the motion of the conductor</a:t>
            </a:r>
          </a:p>
        </p:txBody>
      </p:sp>
    </p:spTree>
    <p:extLst>
      <p:ext uri="{BB962C8B-B14F-4D97-AF65-F5344CB8AC3E}">
        <p14:creationId xmlns:p14="http://schemas.microsoft.com/office/powerpoint/2010/main" val="1363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00B0F0"/>
                </a:solidFill>
              </a:rPr>
              <a:t>9</a:t>
            </a:r>
            <a:r>
              <a:rPr lang="en-US" sz="4400" dirty="0"/>
              <a:t>-0</a:t>
            </a:r>
            <a:r>
              <a:rPr lang="en-US" sz="4400" dirty="0">
                <a:solidFill>
                  <a:srgbClr val="FFC000"/>
                </a:solidFill>
              </a:rPr>
              <a:t>6</a:t>
            </a:r>
            <a:r>
              <a:rPr lang="en-US" sz="4400" dirty="0"/>
              <a:t> </a:t>
            </a:r>
            <a:r>
              <a:rPr lang="en-US" sz="4400" dirty="0">
                <a:solidFill>
                  <a:srgbClr val="7030A0"/>
                </a:solidFill>
              </a:rPr>
              <a:t>M</a:t>
            </a:r>
            <a:r>
              <a:rPr lang="en-US" sz="4400" dirty="0">
                <a:solidFill>
                  <a:srgbClr val="FF0000"/>
                </a:solidFill>
              </a:rPr>
              <a:t>o</a:t>
            </a:r>
            <a:r>
              <a:rPr lang="en-US" sz="4400" dirty="0">
                <a:solidFill>
                  <a:srgbClr val="FFC000"/>
                </a:solidFill>
              </a:rPr>
              <a:t>t</a:t>
            </a:r>
            <a:r>
              <a:rPr lang="en-US" sz="4400" dirty="0">
                <a:solidFill>
                  <a:srgbClr val="00B0F0"/>
                </a:solidFill>
              </a:rPr>
              <a:t>i</a:t>
            </a:r>
            <a:r>
              <a:rPr lang="en-US" sz="4400" dirty="0">
                <a:solidFill>
                  <a:srgbClr val="FF0000"/>
                </a:solidFill>
              </a:rPr>
              <a:t>o</a:t>
            </a:r>
            <a:r>
              <a:rPr lang="en-US" sz="4400" dirty="0">
                <a:solidFill>
                  <a:srgbClr val="7030A0"/>
                </a:solidFill>
              </a:rPr>
              <a:t>n</a:t>
            </a:r>
            <a:r>
              <a:rPr lang="en-US" sz="4400" dirty="0">
                <a:solidFill>
                  <a:srgbClr val="FF0000"/>
                </a:solidFill>
              </a:rPr>
              <a:t>a</a:t>
            </a:r>
            <a:r>
              <a:rPr lang="en-US" sz="4400" dirty="0"/>
              <a:t>l </a:t>
            </a:r>
            <a:r>
              <a:rPr lang="en-US" sz="4400" dirty="0">
                <a:solidFill>
                  <a:srgbClr val="FF0000"/>
                </a:solidFill>
              </a:rPr>
              <a:t>e</a:t>
            </a:r>
            <a:r>
              <a:rPr lang="en-US" sz="4400" dirty="0">
                <a:solidFill>
                  <a:srgbClr val="7030A0"/>
                </a:solidFill>
              </a:rPr>
              <a:t>m</a:t>
            </a:r>
            <a:r>
              <a:rPr lang="en-US" sz="4400" dirty="0">
                <a:solidFill>
                  <a:srgbClr val="FFC000"/>
                </a:solidFill>
              </a:rPr>
              <a:t>f </a:t>
            </a:r>
            <a:r>
              <a:rPr lang="en-US" sz="4400" dirty="0">
                <a:solidFill>
                  <a:srgbClr val="FF0000"/>
                </a:solidFill>
              </a:rPr>
              <a:t>a</a:t>
            </a:r>
            <a:r>
              <a:rPr lang="en-US" sz="4400" dirty="0">
                <a:solidFill>
                  <a:srgbClr val="7030A0"/>
                </a:solidFill>
              </a:rPr>
              <a:t>n</a:t>
            </a:r>
            <a:r>
              <a:rPr lang="en-US" sz="4400" dirty="0">
                <a:solidFill>
                  <a:srgbClr val="92D050"/>
                </a:solidFill>
              </a:rPr>
              <a:t>d</a:t>
            </a:r>
            <a:r>
              <a:rPr lang="en-US" sz="4400" dirty="0"/>
              <a:t> </a:t>
            </a:r>
            <a:r>
              <a:rPr lang="en-US" sz="4400" dirty="0">
                <a:solidFill>
                  <a:srgbClr val="7030A0"/>
                </a:solidFill>
              </a:rPr>
              <a:t>M</a:t>
            </a:r>
            <a:r>
              <a:rPr lang="en-US" sz="4400" dirty="0">
                <a:solidFill>
                  <a:srgbClr val="FF0000"/>
                </a:solidFill>
              </a:rPr>
              <a:t>a</a:t>
            </a:r>
            <a:r>
              <a:rPr lang="en-US" sz="4400" dirty="0">
                <a:solidFill>
                  <a:srgbClr val="92D050"/>
                </a:solidFill>
              </a:rPr>
              <a:t>g</a:t>
            </a:r>
            <a:r>
              <a:rPr lang="en-US" sz="4400" dirty="0">
                <a:solidFill>
                  <a:srgbClr val="7030A0"/>
                </a:solidFill>
              </a:rPr>
              <a:t>n</a:t>
            </a:r>
            <a:r>
              <a:rPr lang="en-US" sz="4400" dirty="0">
                <a:solidFill>
                  <a:srgbClr val="FF0000"/>
                </a:solidFill>
              </a:rPr>
              <a:t>e</a:t>
            </a:r>
            <a:r>
              <a:rPr lang="en-US" sz="4400" dirty="0">
                <a:solidFill>
                  <a:srgbClr val="FFC000"/>
                </a:solidFill>
              </a:rPr>
              <a:t>t</a:t>
            </a:r>
            <a:r>
              <a:rPr lang="en-US" sz="4400" dirty="0">
                <a:solidFill>
                  <a:srgbClr val="00B0F0"/>
                </a:solidFill>
              </a:rPr>
              <a:t>i</a:t>
            </a:r>
            <a:r>
              <a:rPr lang="en-US" sz="4400" dirty="0"/>
              <a:t>c </a:t>
            </a:r>
            <a:r>
              <a:rPr lang="en-US" sz="4400" dirty="0">
                <a:solidFill>
                  <a:srgbClr val="92D050"/>
                </a:solidFill>
              </a:rPr>
              <a:t>D</a:t>
            </a:r>
            <a:r>
              <a:rPr lang="en-US" sz="4400" dirty="0">
                <a:solidFill>
                  <a:srgbClr val="FF0000"/>
                </a:solidFill>
              </a:rPr>
              <a:t>a</a:t>
            </a:r>
            <a:r>
              <a:rPr lang="en-US" sz="4400" dirty="0">
                <a:solidFill>
                  <a:srgbClr val="7030A0"/>
                </a:solidFill>
              </a:rPr>
              <a:t>m</a:t>
            </a:r>
            <a:r>
              <a:rPr lang="en-US" sz="4400" dirty="0">
                <a:solidFill>
                  <a:srgbClr val="92D050"/>
                </a:solidFill>
              </a:rPr>
              <a:t>p</a:t>
            </a:r>
            <a:r>
              <a:rPr lang="en-US" sz="4400" dirty="0">
                <a:solidFill>
                  <a:srgbClr val="00B0F0"/>
                </a:solidFill>
              </a:rPr>
              <a:t>i</a:t>
            </a:r>
            <a:r>
              <a:rPr lang="en-US" sz="4400" dirty="0">
                <a:solidFill>
                  <a:srgbClr val="7030A0"/>
                </a:solidFill>
              </a:rPr>
              <a:t>n</a:t>
            </a:r>
            <a:r>
              <a:rPr lang="en-US" sz="4400" dirty="0">
                <a:solidFill>
                  <a:srgbClr val="92D050"/>
                </a:solidFill>
              </a:rPr>
              <a:t>g</a:t>
            </a:r>
            <a:endParaRPr lang="en-US" sz="4800"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340" y="1691640"/>
            <a:ext cx="7084861" cy="516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183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solidFill>
                  <a:srgbClr val="00B0F0"/>
                </a:solidFill>
              </a:rPr>
              <a:t>9</a:t>
            </a:r>
            <a:r>
              <a:rPr lang="en-US" sz="4400" dirty="0"/>
              <a:t>-0</a:t>
            </a:r>
            <a:r>
              <a:rPr lang="en-US" sz="4400" dirty="0">
                <a:solidFill>
                  <a:srgbClr val="FFC000"/>
                </a:solidFill>
              </a:rPr>
              <a:t>6</a:t>
            </a:r>
            <a:r>
              <a:rPr lang="en-US" sz="4400" dirty="0"/>
              <a:t> </a:t>
            </a:r>
            <a:r>
              <a:rPr lang="en-US" sz="4400" dirty="0">
                <a:solidFill>
                  <a:srgbClr val="7030A0"/>
                </a:solidFill>
              </a:rPr>
              <a:t>M</a:t>
            </a:r>
            <a:r>
              <a:rPr lang="en-US" sz="4400" dirty="0">
                <a:solidFill>
                  <a:srgbClr val="FF0000"/>
                </a:solidFill>
              </a:rPr>
              <a:t>o</a:t>
            </a:r>
            <a:r>
              <a:rPr lang="en-US" sz="4400" dirty="0">
                <a:solidFill>
                  <a:srgbClr val="FFC000"/>
                </a:solidFill>
              </a:rPr>
              <a:t>t</a:t>
            </a:r>
            <a:r>
              <a:rPr lang="en-US" sz="4400" dirty="0">
                <a:solidFill>
                  <a:srgbClr val="00B0F0"/>
                </a:solidFill>
              </a:rPr>
              <a:t>i</a:t>
            </a:r>
            <a:r>
              <a:rPr lang="en-US" sz="4400" dirty="0">
                <a:solidFill>
                  <a:srgbClr val="FF0000"/>
                </a:solidFill>
              </a:rPr>
              <a:t>o</a:t>
            </a:r>
            <a:r>
              <a:rPr lang="en-US" sz="4400" dirty="0">
                <a:solidFill>
                  <a:srgbClr val="7030A0"/>
                </a:solidFill>
              </a:rPr>
              <a:t>n</a:t>
            </a:r>
            <a:r>
              <a:rPr lang="en-US" sz="4400" dirty="0">
                <a:solidFill>
                  <a:srgbClr val="FF0000"/>
                </a:solidFill>
              </a:rPr>
              <a:t>a</a:t>
            </a:r>
            <a:r>
              <a:rPr lang="en-US" sz="4400" dirty="0"/>
              <a:t>l </a:t>
            </a:r>
            <a:r>
              <a:rPr lang="en-US" sz="4400" dirty="0">
                <a:solidFill>
                  <a:srgbClr val="FF0000"/>
                </a:solidFill>
              </a:rPr>
              <a:t>e</a:t>
            </a:r>
            <a:r>
              <a:rPr lang="en-US" sz="4400" dirty="0">
                <a:solidFill>
                  <a:srgbClr val="7030A0"/>
                </a:solidFill>
              </a:rPr>
              <a:t>m</a:t>
            </a:r>
            <a:r>
              <a:rPr lang="en-US" sz="4400" dirty="0">
                <a:solidFill>
                  <a:srgbClr val="FFC000"/>
                </a:solidFill>
              </a:rPr>
              <a:t>f </a:t>
            </a:r>
            <a:r>
              <a:rPr lang="en-US" sz="4400" dirty="0">
                <a:solidFill>
                  <a:srgbClr val="FF0000"/>
                </a:solidFill>
              </a:rPr>
              <a:t>a</a:t>
            </a:r>
            <a:r>
              <a:rPr lang="en-US" sz="4400" dirty="0">
                <a:solidFill>
                  <a:srgbClr val="7030A0"/>
                </a:solidFill>
              </a:rPr>
              <a:t>n</a:t>
            </a:r>
            <a:r>
              <a:rPr lang="en-US" sz="4400" dirty="0">
                <a:solidFill>
                  <a:srgbClr val="92D050"/>
                </a:solidFill>
              </a:rPr>
              <a:t>d</a:t>
            </a:r>
            <a:r>
              <a:rPr lang="en-US" sz="4400" dirty="0"/>
              <a:t> </a:t>
            </a:r>
            <a:r>
              <a:rPr lang="en-US" sz="4400" dirty="0">
                <a:solidFill>
                  <a:srgbClr val="7030A0"/>
                </a:solidFill>
              </a:rPr>
              <a:t>M</a:t>
            </a:r>
            <a:r>
              <a:rPr lang="en-US" sz="4400" dirty="0">
                <a:solidFill>
                  <a:srgbClr val="FF0000"/>
                </a:solidFill>
              </a:rPr>
              <a:t>a</a:t>
            </a:r>
            <a:r>
              <a:rPr lang="en-US" sz="4400" dirty="0">
                <a:solidFill>
                  <a:srgbClr val="92D050"/>
                </a:solidFill>
              </a:rPr>
              <a:t>g</a:t>
            </a:r>
            <a:r>
              <a:rPr lang="en-US" sz="4400" dirty="0">
                <a:solidFill>
                  <a:srgbClr val="7030A0"/>
                </a:solidFill>
              </a:rPr>
              <a:t>n</a:t>
            </a:r>
            <a:r>
              <a:rPr lang="en-US" sz="4400" dirty="0">
                <a:solidFill>
                  <a:srgbClr val="FF0000"/>
                </a:solidFill>
              </a:rPr>
              <a:t>e</a:t>
            </a:r>
            <a:r>
              <a:rPr lang="en-US" sz="4400" dirty="0">
                <a:solidFill>
                  <a:srgbClr val="FFC000"/>
                </a:solidFill>
              </a:rPr>
              <a:t>t</a:t>
            </a:r>
            <a:r>
              <a:rPr lang="en-US" sz="4400" dirty="0">
                <a:solidFill>
                  <a:srgbClr val="00B0F0"/>
                </a:solidFill>
              </a:rPr>
              <a:t>i</a:t>
            </a:r>
            <a:r>
              <a:rPr lang="en-US" sz="4400" dirty="0"/>
              <a:t>c </a:t>
            </a:r>
            <a:r>
              <a:rPr lang="en-US" sz="4400" dirty="0">
                <a:solidFill>
                  <a:srgbClr val="92D050"/>
                </a:solidFill>
              </a:rPr>
              <a:t>D</a:t>
            </a:r>
            <a:r>
              <a:rPr lang="en-US" sz="4400" dirty="0">
                <a:solidFill>
                  <a:srgbClr val="FF0000"/>
                </a:solidFill>
              </a:rPr>
              <a:t>a</a:t>
            </a:r>
            <a:r>
              <a:rPr lang="en-US" sz="4400" dirty="0">
                <a:solidFill>
                  <a:srgbClr val="7030A0"/>
                </a:solidFill>
              </a:rPr>
              <a:t>m</a:t>
            </a:r>
            <a:r>
              <a:rPr lang="en-US" sz="4400" dirty="0">
                <a:solidFill>
                  <a:srgbClr val="92D050"/>
                </a:solidFill>
              </a:rPr>
              <a:t>p</a:t>
            </a:r>
            <a:r>
              <a:rPr lang="en-US" sz="4400" dirty="0">
                <a:solidFill>
                  <a:srgbClr val="00B0F0"/>
                </a:solidFill>
              </a:rPr>
              <a:t>i</a:t>
            </a:r>
            <a:r>
              <a:rPr lang="en-US" sz="4400" dirty="0">
                <a:solidFill>
                  <a:srgbClr val="7030A0"/>
                </a:solidFill>
              </a:rPr>
              <a:t>n</a:t>
            </a:r>
            <a:r>
              <a:rPr lang="en-US" sz="4400" dirty="0">
                <a:solidFill>
                  <a:srgbClr val="92D050"/>
                </a:solidFill>
              </a:rPr>
              <a:t>g</a:t>
            </a:r>
            <a:endParaRPr lang="en-US" sz="4800" dirty="0"/>
          </a:p>
        </p:txBody>
      </p:sp>
      <p:sp>
        <p:nvSpPr>
          <p:cNvPr id="3" name="Content Placeholder 2"/>
          <p:cNvSpPr>
            <a:spLocks noGrp="1"/>
          </p:cNvSpPr>
          <p:nvPr>
            <p:ph sz="half" idx="1"/>
          </p:nvPr>
        </p:nvSpPr>
        <p:spPr/>
        <p:txBody>
          <a:bodyPr>
            <a:normAutofit fontScale="85000" lnSpcReduction="10000"/>
          </a:bodyPr>
          <a:lstStyle/>
          <a:p>
            <a:r>
              <a:rPr lang="en-US" dirty="0"/>
              <a:t>Applications of Magnetic Damping</a:t>
            </a:r>
          </a:p>
          <a:p>
            <a:pPr lvl="1"/>
            <a:r>
              <a:rPr lang="en-US" dirty="0"/>
              <a:t>Stopping a balance from moving</a:t>
            </a:r>
          </a:p>
          <a:p>
            <a:pPr lvl="1"/>
            <a:r>
              <a:rPr lang="en-US" dirty="0"/>
              <a:t>Brakes on trains/rollercoasters</a:t>
            </a:r>
          </a:p>
          <a:p>
            <a:pPr lvl="2"/>
            <a:r>
              <a:rPr lang="en-US" dirty="0"/>
              <a:t>No actual sliding parts, not effected by rain, smoother</a:t>
            </a:r>
          </a:p>
          <a:p>
            <a:pPr lvl="2"/>
            <a:r>
              <a:rPr lang="en-US" dirty="0"/>
              <a:t>Since based on speed, need conventional brakes to finish</a:t>
            </a:r>
          </a:p>
          <a:p>
            <a:pPr lvl="1"/>
            <a:r>
              <a:rPr lang="en-US" dirty="0"/>
              <a:t>Sorting recyclables</a:t>
            </a:r>
          </a:p>
          <a:p>
            <a:pPr lvl="2"/>
            <a:r>
              <a:rPr lang="en-US" dirty="0"/>
              <a:t>Metallic objects move slower down ramp</a:t>
            </a:r>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2134021"/>
            <a:ext cx="5994400" cy="341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04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00B0F0"/>
                </a:solidFill>
              </a:rPr>
              <a:t>9</a:t>
            </a:r>
            <a:r>
              <a:rPr lang="en-US" sz="4400" dirty="0"/>
              <a:t>-0</a:t>
            </a:r>
            <a:r>
              <a:rPr lang="en-US" sz="4400" dirty="0">
                <a:solidFill>
                  <a:srgbClr val="FFC000"/>
                </a:solidFill>
              </a:rPr>
              <a:t>6</a:t>
            </a:r>
            <a:r>
              <a:rPr lang="en-US" sz="4400" dirty="0"/>
              <a:t> </a:t>
            </a:r>
            <a:r>
              <a:rPr lang="en-US" sz="4400" dirty="0">
                <a:solidFill>
                  <a:srgbClr val="7030A0"/>
                </a:solidFill>
              </a:rPr>
              <a:t>M</a:t>
            </a:r>
            <a:r>
              <a:rPr lang="en-US" sz="4400" dirty="0">
                <a:solidFill>
                  <a:srgbClr val="FF0000"/>
                </a:solidFill>
              </a:rPr>
              <a:t>o</a:t>
            </a:r>
            <a:r>
              <a:rPr lang="en-US" sz="4400" dirty="0">
                <a:solidFill>
                  <a:srgbClr val="FFC000"/>
                </a:solidFill>
              </a:rPr>
              <a:t>t</a:t>
            </a:r>
            <a:r>
              <a:rPr lang="en-US" sz="4400" dirty="0">
                <a:solidFill>
                  <a:srgbClr val="00B0F0"/>
                </a:solidFill>
              </a:rPr>
              <a:t>i</a:t>
            </a:r>
            <a:r>
              <a:rPr lang="en-US" sz="4400" dirty="0">
                <a:solidFill>
                  <a:srgbClr val="FF0000"/>
                </a:solidFill>
              </a:rPr>
              <a:t>o</a:t>
            </a:r>
            <a:r>
              <a:rPr lang="en-US" sz="4400" dirty="0">
                <a:solidFill>
                  <a:srgbClr val="7030A0"/>
                </a:solidFill>
              </a:rPr>
              <a:t>n</a:t>
            </a:r>
            <a:r>
              <a:rPr lang="en-US" sz="4400" dirty="0">
                <a:solidFill>
                  <a:srgbClr val="FF0000"/>
                </a:solidFill>
              </a:rPr>
              <a:t>a</a:t>
            </a:r>
            <a:r>
              <a:rPr lang="en-US" sz="4400" dirty="0"/>
              <a:t>l </a:t>
            </a:r>
            <a:r>
              <a:rPr lang="en-US" sz="4400" dirty="0">
                <a:solidFill>
                  <a:srgbClr val="FF0000"/>
                </a:solidFill>
              </a:rPr>
              <a:t>e</a:t>
            </a:r>
            <a:r>
              <a:rPr lang="en-US" sz="4400" dirty="0">
                <a:solidFill>
                  <a:srgbClr val="7030A0"/>
                </a:solidFill>
              </a:rPr>
              <a:t>m</a:t>
            </a:r>
            <a:r>
              <a:rPr lang="en-US" sz="4400" dirty="0">
                <a:solidFill>
                  <a:srgbClr val="FFC000"/>
                </a:solidFill>
              </a:rPr>
              <a:t>f </a:t>
            </a:r>
            <a:r>
              <a:rPr lang="en-US" sz="4400" dirty="0">
                <a:solidFill>
                  <a:srgbClr val="FF0000"/>
                </a:solidFill>
              </a:rPr>
              <a:t>a</a:t>
            </a:r>
            <a:r>
              <a:rPr lang="en-US" sz="4400" dirty="0">
                <a:solidFill>
                  <a:srgbClr val="7030A0"/>
                </a:solidFill>
              </a:rPr>
              <a:t>n</a:t>
            </a:r>
            <a:r>
              <a:rPr lang="en-US" sz="4400" dirty="0">
                <a:solidFill>
                  <a:srgbClr val="92D050"/>
                </a:solidFill>
              </a:rPr>
              <a:t>d</a:t>
            </a:r>
            <a:r>
              <a:rPr lang="en-US" sz="4400" dirty="0"/>
              <a:t> </a:t>
            </a:r>
            <a:r>
              <a:rPr lang="en-US" sz="4400" dirty="0">
                <a:solidFill>
                  <a:srgbClr val="7030A0"/>
                </a:solidFill>
              </a:rPr>
              <a:t>M</a:t>
            </a:r>
            <a:r>
              <a:rPr lang="en-US" sz="4400" dirty="0">
                <a:solidFill>
                  <a:srgbClr val="FF0000"/>
                </a:solidFill>
              </a:rPr>
              <a:t>a</a:t>
            </a:r>
            <a:r>
              <a:rPr lang="en-US" sz="4400" dirty="0">
                <a:solidFill>
                  <a:srgbClr val="92D050"/>
                </a:solidFill>
              </a:rPr>
              <a:t>g</a:t>
            </a:r>
            <a:r>
              <a:rPr lang="en-US" sz="4400" dirty="0">
                <a:solidFill>
                  <a:srgbClr val="7030A0"/>
                </a:solidFill>
              </a:rPr>
              <a:t>n</a:t>
            </a:r>
            <a:r>
              <a:rPr lang="en-US" sz="4400" dirty="0">
                <a:solidFill>
                  <a:srgbClr val="FF0000"/>
                </a:solidFill>
              </a:rPr>
              <a:t>e</a:t>
            </a:r>
            <a:r>
              <a:rPr lang="en-US" sz="4400" dirty="0">
                <a:solidFill>
                  <a:srgbClr val="FFC000"/>
                </a:solidFill>
              </a:rPr>
              <a:t>t</a:t>
            </a:r>
            <a:r>
              <a:rPr lang="en-US" sz="4400" dirty="0">
                <a:solidFill>
                  <a:srgbClr val="00B0F0"/>
                </a:solidFill>
              </a:rPr>
              <a:t>i</a:t>
            </a:r>
            <a:r>
              <a:rPr lang="en-US" sz="4400" dirty="0"/>
              <a:t>c </a:t>
            </a:r>
            <a:r>
              <a:rPr lang="en-US" sz="4400" dirty="0">
                <a:solidFill>
                  <a:srgbClr val="92D050"/>
                </a:solidFill>
              </a:rPr>
              <a:t>D</a:t>
            </a:r>
            <a:r>
              <a:rPr lang="en-US" sz="4400" dirty="0">
                <a:solidFill>
                  <a:srgbClr val="FF0000"/>
                </a:solidFill>
              </a:rPr>
              <a:t>a</a:t>
            </a:r>
            <a:r>
              <a:rPr lang="en-US" sz="4400" dirty="0">
                <a:solidFill>
                  <a:srgbClr val="7030A0"/>
                </a:solidFill>
              </a:rPr>
              <a:t>m</a:t>
            </a:r>
            <a:r>
              <a:rPr lang="en-US" sz="4400" dirty="0">
                <a:solidFill>
                  <a:srgbClr val="92D050"/>
                </a:solidFill>
              </a:rPr>
              <a:t>p</a:t>
            </a:r>
            <a:r>
              <a:rPr lang="en-US" sz="4400" dirty="0">
                <a:solidFill>
                  <a:srgbClr val="00B0F0"/>
                </a:solidFill>
              </a:rPr>
              <a:t>i</a:t>
            </a:r>
            <a:r>
              <a:rPr lang="en-US" sz="4400" dirty="0">
                <a:solidFill>
                  <a:srgbClr val="7030A0"/>
                </a:solidFill>
              </a:rPr>
              <a:t>n</a:t>
            </a:r>
            <a:r>
              <a:rPr lang="en-US" sz="4400" dirty="0">
                <a:solidFill>
                  <a:srgbClr val="92D050"/>
                </a:solidFill>
              </a:rPr>
              <a:t>g</a:t>
            </a:r>
            <a:endParaRPr lang="en-US" sz="4800" dirty="0"/>
          </a:p>
        </p:txBody>
      </p:sp>
      <p:sp>
        <p:nvSpPr>
          <p:cNvPr id="3" name="Content Placeholder 2"/>
          <p:cNvSpPr>
            <a:spLocks noGrp="1"/>
          </p:cNvSpPr>
          <p:nvPr>
            <p:ph sz="half" idx="1"/>
          </p:nvPr>
        </p:nvSpPr>
        <p:spPr/>
        <p:txBody>
          <a:bodyPr>
            <a:normAutofit lnSpcReduction="10000"/>
          </a:bodyPr>
          <a:lstStyle/>
          <a:p>
            <a:r>
              <a:rPr lang="en-US" dirty="0"/>
              <a:t>Metal Detectors</a:t>
            </a:r>
          </a:p>
          <a:p>
            <a:pPr lvl="1"/>
            <a:r>
              <a:rPr lang="en-US" dirty="0"/>
              <a:t>Primary coil has AC current</a:t>
            </a:r>
          </a:p>
          <a:p>
            <a:pPr lvl="1"/>
            <a:r>
              <a:rPr lang="en-US" dirty="0"/>
              <a:t>This induces current in metal</a:t>
            </a:r>
          </a:p>
          <a:p>
            <a:pPr lvl="1"/>
            <a:r>
              <a:rPr lang="en-US" dirty="0"/>
              <a:t>The induced current creates a B-field</a:t>
            </a:r>
          </a:p>
          <a:p>
            <a:pPr lvl="1"/>
            <a:r>
              <a:rPr lang="en-US" dirty="0"/>
              <a:t>This induced B-field creates current in secondary coil which sends signal to user</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97600" y="2396650"/>
            <a:ext cx="5994400" cy="2887663"/>
          </a:xfrm>
        </p:spPr>
      </p:pic>
    </p:spTree>
    <p:extLst>
      <p:ext uri="{BB962C8B-B14F-4D97-AF65-F5344CB8AC3E}">
        <p14:creationId xmlns:p14="http://schemas.microsoft.com/office/powerpoint/2010/main" val="393853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rPr>
              <a:t>9</a:t>
            </a:r>
            <a:r>
              <a:rPr lang="en-US" dirty="0"/>
              <a:t>-0</a:t>
            </a:r>
            <a:r>
              <a:rPr lang="en-US" dirty="0">
                <a:solidFill>
                  <a:srgbClr val="FFC000"/>
                </a:solidFill>
              </a:rPr>
              <a:t>6</a:t>
            </a:r>
            <a:r>
              <a:rPr lang="en-US" dirty="0"/>
              <a:t> </a:t>
            </a:r>
            <a:r>
              <a:rPr lang="en-US" dirty="0">
                <a:solidFill>
                  <a:srgbClr val="FFC000"/>
                </a:solidFill>
              </a:rPr>
              <a:t>H</a:t>
            </a:r>
            <a:r>
              <a:rPr lang="en-US" dirty="0">
                <a:solidFill>
                  <a:srgbClr val="FF0000"/>
                </a:solidFill>
              </a:rPr>
              <a:t>o</a:t>
            </a:r>
            <a:r>
              <a:rPr lang="en-US" dirty="0">
                <a:solidFill>
                  <a:srgbClr val="7030A0"/>
                </a:solidFill>
              </a:rPr>
              <a:t>m</a:t>
            </a:r>
            <a:r>
              <a:rPr lang="en-US" dirty="0">
                <a:solidFill>
                  <a:srgbClr val="FF0000"/>
                </a:solidFill>
              </a:rPr>
              <a:t>e</a:t>
            </a:r>
            <a:r>
              <a:rPr lang="en-US" dirty="0"/>
              <a:t>w</a:t>
            </a:r>
            <a:r>
              <a:rPr lang="en-US" dirty="0">
                <a:solidFill>
                  <a:srgbClr val="FF0000"/>
                </a:solidFill>
              </a:rPr>
              <a:t>o</a:t>
            </a:r>
            <a:r>
              <a:rPr lang="en-US" dirty="0">
                <a:solidFill>
                  <a:srgbClr val="7030A0"/>
                </a:solidFill>
              </a:rPr>
              <a:t>r</a:t>
            </a:r>
            <a:r>
              <a:rPr lang="en-US" dirty="0"/>
              <a:t>k</a:t>
            </a:r>
          </a:p>
        </p:txBody>
      </p:sp>
      <p:sp>
        <p:nvSpPr>
          <p:cNvPr id="3" name="Content Placeholder 2"/>
          <p:cNvSpPr>
            <a:spLocks noGrp="1"/>
          </p:cNvSpPr>
          <p:nvPr>
            <p:ph idx="1"/>
          </p:nvPr>
        </p:nvSpPr>
        <p:spPr/>
        <p:txBody>
          <a:bodyPr>
            <a:normAutofit/>
          </a:bodyPr>
          <a:lstStyle/>
          <a:p>
            <a:r>
              <a:rPr lang="en-US" dirty="0"/>
              <a:t>Don’t let the homework dampen your spirits</a:t>
            </a:r>
          </a:p>
          <a:p>
            <a:endParaRPr lang="en-US" dirty="0"/>
          </a:p>
          <a:p>
            <a:endParaRPr lang="en-US" dirty="0"/>
          </a:p>
          <a:p>
            <a:r>
              <a:rPr lang="en-US" dirty="0"/>
              <a:t>Read </a:t>
            </a:r>
          </a:p>
          <a:p>
            <a:pPr lvl="1"/>
            <a:r>
              <a:rPr lang="en-US" dirty="0"/>
              <a:t>OpenStax College Physics 2e 23.5-23.6</a:t>
            </a:r>
          </a:p>
          <a:p>
            <a:pPr lvl="1"/>
            <a:r>
              <a:rPr lang="en-US" dirty="0"/>
              <a:t>OR</a:t>
            </a:r>
          </a:p>
          <a:p>
            <a:pPr lvl="1"/>
            <a:r>
              <a:rPr lang="en-US" dirty="0"/>
              <a:t>OpenStax High School Physics 20.2</a:t>
            </a:r>
          </a:p>
          <a:p>
            <a:endParaRPr lang="en-US" dirty="0"/>
          </a:p>
          <a:p>
            <a:endParaRPr lang="en-US" dirty="0"/>
          </a:p>
        </p:txBody>
      </p:sp>
    </p:spTree>
    <p:extLst>
      <p:ext uri="{BB962C8B-B14F-4D97-AF65-F5344CB8AC3E}">
        <p14:creationId xmlns:p14="http://schemas.microsoft.com/office/powerpoint/2010/main" val="29504893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BB20-3B67-41F9-BE87-DE1923378541}"/>
              </a:ext>
            </a:extLst>
          </p:cNvPr>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92D050"/>
                </a:solidFill>
              </a:rPr>
              <a:t>7</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7030A0"/>
                </a:solidFill>
              </a:rPr>
              <a:t>t</a:t>
            </a:r>
            <a:r>
              <a:rPr lang="en-US" dirty="0">
                <a:solidFill>
                  <a:srgbClr val="FFC000"/>
                </a:solidFill>
              </a:rPr>
              <a:t>r</a:t>
            </a:r>
            <a:r>
              <a:rPr lang="en-US" dirty="0">
                <a:solidFill>
                  <a:srgbClr val="00B0F0"/>
                </a:solidFill>
              </a:rPr>
              <a:t>i</a:t>
            </a:r>
            <a:r>
              <a:rPr lang="en-US" dirty="0">
                <a:solidFill>
                  <a:srgbClr val="92D050"/>
                </a:solidFill>
              </a:rPr>
              <a:t>c</a:t>
            </a:r>
            <a:r>
              <a:rPr lang="en-US" dirty="0"/>
              <a:t> G</a:t>
            </a:r>
            <a:r>
              <a:rPr lang="en-US" dirty="0">
                <a:solidFill>
                  <a:srgbClr val="FF0000"/>
                </a:solidFill>
              </a:rPr>
              <a:t>e</a:t>
            </a:r>
            <a:r>
              <a:rPr lang="en-US" dirty="0">
                <a:solidFill>
                  <a:srgbClr val="92D050"/>
                </a:solidFill>
              </a:rPr>
              <a:t>n</a:t>
            </a:r>
            <a:r>
              <a:rPr lang="en-US" dirty="0">
                <a:solidFill>
                  <a:srgbClr val="FF0000"/>
                </a:solidFill>
              </a:rPr>
              <a:t>e</a:t>
            </a:r>
            <a:r>
              <a:rPr lang="en-US" dirty="0">
                <a:solidFill>
                  <a:srgbClr val="FFC000"/>
                </a:solidFill>
              </a:rPr>
              <a:t>r</a:t>
            </a:r>
            <a:r>
              <a:rPr lang="en-US" dirty="0">
                <a:solidFill>
                  <a:srgbClr val="FF0000"/>
                </a:solidFill>
              </a:rPr>
              <a:t>a</a:t>
            </a:r>
            <a:r>
              <a:rPr lang="en-US" dirty="0">
                <a:solidFill>
                  <a:srgbClr val="7030A0"/>
                </a:solidFill>
              </a:rPr>
              <a:t>t</a:t>
            </a:r>
            <a:r>
              <a:rPr lang="en-US" dirty="0">
                <a:solidFill>
                  <a:srgbClr val="FF0000"/>
                </a:solidFill>
              </a:rPr>
              <a:t>o</a:t>
            </a:r>
            <a:r>
              <a:rPr lang="en-US" dirty="0">
                <a:solidFill>
                  <a:srgbClr val="FFC000"/>
                </a:solidFill>
              </a:rPr>
              <a:t>r</a:t>
            </a:r>
            <a:r>
              <a:rPr lang="en-US" dirty="0"/>
              <a:t>s </a:t>
            </a:r>
            <a:r>
              <a:rPr lang="en-US" dirty="0">
                <a:solidFill>
                  <a:srgbClr val="C00000"/>
                </a:solidFill>
              </a:rPr>
              <a:t>a</a:t>
            </a:r>
            <a:r>
              <a:rPr lang="en-US" dirty="0">
                <a:solidFill>
                  <a:srgbClr val="92D050"/>
                </a:solidFill>
              </a:rPr>
              <a:t>n</a:t>
            </a:r>
            <a:r>
              <a:rPr lang="en-US" dirty="0">
                <a:solidFill>
                  <a:srgbClr val="00B0F0"/>
                </a:solidFill>
              </a:rPr>
              <a:t>d</a:t>
            </a:r>
            <a:r>
              <a:rPr lang="en-US" dirty="0"/>
              <a:t> B</a:t>
            </a:r>
            <a:r>
              <a:rPr lang="en-US" dirty="0">
                <a:solidFill>
                  <a:srgbClr val="FF0000"/>
                </a:solidFill>
              </a:rPr>
              <a:t>a</a:t>
            </a:r>
            <a:r>
              <a:rPr lang="en-US" dirty="0">
                <a:solidFill>
                  <a:srgbClr val="92D050"/>
                </a:solidFill>
              </a:rPr>
              <a:t>c</a:t>
            </a:r>
            <a:r>
              <a:rPr lang="en-US" dirty="0">
                <a:solidFill>
                  <a:srgbClr val="FFC000"/>
                </a:solidFill>
              </a:rPr>
              <a:t>k</a:t>
            </a:r>
            <a:r>
              <a:rPr lang="en-US" dirty="0"/>
              <a:t> </a:t>
            </a:r>
            <a:r>
              <a:rPr lang="en-US" dirty="0">
                <a:solidFill>
                  <a:srgbClr val="FF0000"/>
                </a:solidFill>
              </a:rPr>
              <a:t>E</a:t>
            </a:r>
            <a:r>
              <a:rPr lang="en-US" dirty="0">
                <a:solidFill>
                  <a:srgbClr val="92D050"/>
                </a:solidFill>
              </a:rPr>
              <a:t>m</a:t>
            </a:r>
            <a:r>
              <a:rPr lang="en-US" dirty="0">
                <a:solidFill>
                  <a:srgbClr val="7030A0"/>
                </a:solidFill>
              </a:rPr>
              <a:t>f</a:t>
            </a:r>
            <a:endParaRPr lang="en-US" dirty="0"/>
          </a:p>
        </p:txBody>
      </p:sp>
      <p:sp>
        <p:nvSpPr>
          <p:cNvPr id="3" name="Text Placeholder 2">
            <a:extLst>
              <a:ext uri="{FF2B5EF4-FFF2-40B4-BE49-F238E27FC236}">
                <a16:creationId xmlns:a16="http://schemas.microsoft.com/office/drawing/2014/main" id="{EB9B9B0B-F8A1-4A99-A5B9-39AD787129F1}"/>
              </a:ext>
            </a:extLst>
          </p:cNvPr>
          <p:cNvSpPr>
            <a:spLocks noGrp="1"/>
          </p:cNvSpPr>
          <p:nvPr>
            <p:ph type="body" idx="1"/>
          </p:nvPr>
        </p:nvSpPr>
        <p:spPr/>
        <p:txBody>
          <a:bodyPr/>
          <a:lstStyle/>
          <a:p>
            <a:r>
              <a:rPr lang="en-US" dirty="0"/>
              <a:t>In this lesson you will…</a:t>
            </a:r>
          </a:p>
          <a:p>
            <a:r>
              <a:rPr lang="en-US" dirty="0"/>
              <a:t>• Calculate the emf induced in a generator.</a:t>
            </a:r>
          </a:p>
          <a:p>
            <a:r>
              <a:rPr lang="en-US" dirty="0"/>
              <a:t>• Calculate the peak emf which can be induced in a particular generator system.</a:t>
            </a:r>
          </a:p>
          <a:p>
            <a:r>
              <a:rPr lang="en-US" dirty="0"/>
              <a:t>• Explain what back emf is and how it is induced.</a:t>
            </a:r>
          </a:p>
        </p:txBody>
      </p:sp>
    </p:spTree>
    <p:extLst>
      <p:ext uri="{BB962C8B-B14F-4D97-AF65-F5344CB8AC3E}">
        <p14:creationId xmlns:p14="http://schemas.microsoft.com/office/powerpoint/2010/main" val="1675084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92D050"/>
                </a:solidFill>
              </a:rPr>
              <a:t>7</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7030A0"/>
                </a:solidFill>
              </a:rPr>
              <a:t>t</a:t>
            </a:r>
            <a:r>
              <a:rPr lang="en-US" dirty="0">
                <a:solidFill>
                  <a:srgbClr val="FFC000"/>
                </a:solidFill>
              </a:rPr>
              <a:t>r</a:t>
            </a:r>
            <a:r>
              <a:rPr lang="en-US" dirty="0">
                <a:solidFill>
                  <a:srgbClr val="00B0F0"/>
                </a:solidFill>
              </a:rPr>
              <a:t>i</a:t>
            </a:r>
            <a:r>
              <a:rPr lang="en-US" dirty="0">
                <a:solidFill>
                  <a:srgbClr val="92D050"/>
                </a:solidFill>
              </a:rPr>
              <a:t>c</a:t>
            </a:r>
            <a:r>
              <a:rPr lang="en-US" dirty="0"/>
              <a:t> G</a:t>
            </a:r>
            <a:r>
              <a:rPr lang="en-US" dirty="0">
                <a:solidFill>
                  <a:srgbClr val="FF0000"/>
                </a:solidFill>
              </a:rPr>
              <a:t>e</a:t>
            </a:r>
            <a:r>
              <a:rPr lang="en-US" dirty="0">
                <a:solidFill>
                  <a:srgbClr val="92D050"/>
                </a:solidFill>
              </a:rPr>
              <a:t>n</a:t>
            </a:r>
            <a:r>
              <a:rPr lang="en-US" dirty="0">
                <a:solidFill>
                  <a:srgbClr val="FF0000"/>
                </a:solidFill>
              </a:rPr>
              <a:t>e</a:t>
            </a:r>
            <a:r>
              <a:rPr lang="en-US" dirty="0">
                <a:solidFill>
                  <a:srgbClr val="FFC000"/>
                </a:solidFill>
              </a:rPr>
              <a:t>r</a:t>
            </a:r>
            <a:r>
              <a:rPr lang="en-US" dirty="0">
                <a:solidFill>
                  <a:srgbClr val="FF0000"/>
                </a:solidFill>
              </a:rPr>
              <a:t>a</a:t>
            </a:r>
            <a:r>
              <a:rPr lang="en-US" dirty="0">
                <a:solidFill>
                  <a:srgbClr val="7030A0"/>
                </a:solidFill>
              </a:rPr>
              <a:t>t</a:t>
            </a:r>
            <a:r>
              <a:rPr lang="en-US" dirty="0">
                <a:solidFill>
                  <a:srgbClr val="FF0000"/>
                </a:solidFill>
              </a:rPr>
              <a:t>o</a:t>
            </a:r>
            <a:r>
              <a:rPr lang="en-US" dirty="0">
                <a:solidFill>
                  <a:srgbClr val="FFC000"/>
                </a:solidFill>
              </a:rPr>
              <a:t>r</a:t>
            </a:r>
            <a:r>
              <a:rPr lang="en-US" dirty="0"/>
              <a:t>s </a:t>
            </a:r>
            <a:r>
              <a:rPr lang="en-US" dirty="0">
                <a:solidFill>
                  <a:srgbClr val="C00000"/>
                </a:solidFill>
              </a:rPr>
              <a:t>a</a:t>
            </a:r>
            <a:r>
              <a:rPr lang="en-US" dirty="0">
                <a:solidFill>
                  <a:srgbClr val="92D050"/>
                </a:solidFill>
              </a:rPr>
              <a:t>n</a:t>
            </a:r>
            <a:r>
              <a:rPr lang="en-US" dirty="0">
                <a:solidFill>
                  <a:srgbClr val="00B0F0"/>
                </a:solidFill>
              </a:rPr>
              <a:t>d</a:t>
            </a:r>
            <a:r>
              <a:rPr lang="en-US" dirty="0"/>
              <a:t> B</a:t>
            </a:r>
            <a:r>
              <a:rPr lang="en-US" dirty="0">
                <a:solidFill>
                  <a:srgbClr val="FF0000"/>
                </a:solidFill>
              </a:rPr>
              <a:t>a</a:t>
            </a:r>
            <a:r>
              <a:rPr lang="en-US" dirty="0">
                <a:solidFill>
                  <a:srgbClr val="92D050"/>
                </a:solidFill>
              </a:rPr>
              <a:t>c</a:t>
            </a:r>
            <a:r>
              <a:rPr lang="en-US" dirty="0">
                <a:solidFill>
                  <a:srgbClr val="FFC000"/>
                </a:solidFill>
              </a:rPr>
              <a:t>k</a:t>
            </a:r>
            <a:r>
              <a:rPr lang="en-US" dirty="0"/>
              <a:t> </a:t>
            </a:r>
            <a:r>
              <a:rPr lang="en-US" dirty="0">
                <a:solidFill>
                  <a:srgbClr val="FF0000"/>
                </a:solidFill>
              </a:rPr>
              <a:t>E</a:t>
            </a:r>
            <a:r>
              <a:rPr lang="en-US" dirty="0">
                <a:solidFill>
                  <a:srgbClr val="92D050"/>
                </a:solidFill>
              </a:rPr>
              <a:t>m</a:t>
            </a:r>
            <a:r>
              <a:rPr lang="en-US" dirty="0">
                <a:solidFill>
                  <a:srgbClr val="7030A0"/>
                </a:solidFill>
              </a:rPr>
              <a:t>f</a:t>
            </a:r>
          </a:p>
        </p:txBody>
      </p:sp>
      <p:sp>
        <p:nvSpPr>
          <p:cNvPr id="2" name="Content Placeholder 1"/>
          <p:cNvSpPr>
            <a:spLocks noGrp="1"/>
          </p:cNvSpPr>
          <p:nvPr>
            <p:ph sz="half" idx="1"/>
          </p:nvPr>
        </p:nvSpPr>
        <p:spPr/>
        <p:txBody>
          <a:bodyPr/>
          <a:lstStyle/>
          <a:p>
            <a:r>
              <a:rPr lang="en-US" dirty="0"/>
              <a:t>A loop of wire is rotated in a magnetic field.</a:t>
            </a:r>
          </a:p>
          <a:p>
            <a:r>
              <a:rPr lang="en-US" dirty="0"/>
              <a:t>Since the angle between the loop and the B-field is changing, the flux is changing.  </a:t>
            </a:r>
          </a:p>
          <a:p>
            <a:r>
              <a:rPr lang="en-US" dirty="0"/>
              <a:t>Since the magnetic flux is changing an </a:t>
            </a:r>
            <a:r>
              <a:rPr lang="en-US" dirty="0" err="1"/>
              <a:t>emf</a:t>
            </a:r>
            <a:r>
              <a:rPr lang="en-US" dirty="0"/>
              <a:t> is induced.</a:t>
            </a:r>
          </a:p>
        </p:txBody>
      </p:sp>
      <p:pic>
        <p:nvPicPr>
          <p:cNvPr id="6" name="Content Placeholder 5" descr="F22.22.jpg"/>
          <p:cNvPicPr>
            <a:picLocks noGrp="1" noChangeAspect="1"/>
          </p:cNvPicPr>
          <p:nvPr>
            <p:ph sz="half" idx="2"/>
          </p:nvPr>
        </p:nvPicPr>
        <p:blipFill>
          <a:blip r:embed="rId3" cstate="print"/>
          <a:srcRect r="48000" b="4857"/>
          <a:stretch>
            <a:fillRect/>
          </a:stretch>
        </p:blipFill>
        <p:spPr>
          <a:xfrm>
            <a:off x="7315202" y="1433144"/>
            <a:ext cx="4235617" cy="5424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536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92D050"/>
                </a:solidFill>
              </a:rPr>
              <a:t>7</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7030A0"/>
                </a:solidFill>
              </a:rPr>
              <a:t>t</a:t>
            </a:r>
            <a:r>
              <a:rPr lang="en-US" dirty="0">
                <a:solidFill>
                  <a:srgbClr val="FFC000"/>
                </a:solidFill>
              </a:rPr>
              <a:t>r</a:t>
            </a:r>
            <a:r>
              <a:rPr lang="en-US" dirty="0">
                <a:solidFill>
                  <a:srgbClr val="00B0F0"/>
                </a:solidFill>
              </a:rPr>
              <a:t>i</a:t>
            </a:r>
            <a:r>
              <a:rPr lang="en-US" dirty="0">
                <a:solidFill>
                  <a:srgbClr val="92D050"/>
                </a:solidFill>
              </a:rPr>
              <a:t>c</a:t>
            </a:r>
            <a:r>
              <a:rPr lang="en-US" dirty="0"/>
              <a:t> G</a:t>
            </a:r>
            <a:r>
              <a:rPr lang="en-US" dirty="0">
                <a:solidFill>
                  <a:srgbClr val="FF0000"/>
                </a:solidFill>
              </a:rPr>
              <a:t>e</a:t>
            </a:r>
            <a:r>
              <a:rPr lang="en-US" dirty="0">
                <a:solidFill>
                  <a:srgbClr val="92D050"/>
                </a:solidFill>
              </a:rPr>
              <a:t>n</a:t>
            </a:r>
            <a:r>
              <a:rPr lang="en-US" dirty="0">
                <a:solidFill>
                  <a:srgbClr val="FF0000"/>
                </a:solidFill>
              </a:rPr>
              <a:t>e</a:t>
            </a:r>
            <a:r>
              <a:rPr lang="en-US" dirty="0">
                <a:solidFill>
                  <a:srgbClr val="FFC000"/>
                </a:solidFill>
              </a:rPr>
              <a:t>r</a:t>
            </a:r>
            <a:r>
              <a:rPr lang="en-US" dirty="0">
                <a:solidFill>
                  <a:srgbClr val="FF0000"/>
                </a:solidFill>
              </a:rPr>
              <a:t>a</a:t>
            </a:r>
            <a:r>
              <a:rPr lang="en-US" dirty="0">
                <a:solidFill>
                  <a:srgbClr val="7030A0"/>
                </a:solidFill>
              </a:rPr>
              <a:t>t</a:t>
            </a:r>
            <a:r>
              <a:rPr lang="en-US" dirty="0">
                <a:solidFill>
                  <a:srgbClr val="FF0000"/>
                </a:solidFill>
              </a:rPr>
              <a:t>o</a:t>
            </a:r>
            <a:r>
              <a:rPr lang="en-US" dirty="0">
                <a:solidFill>
                  <a:srgbClr val="FFC000"/>
                </a:solidFill>
              </a:rPr>
              <a:t>r</a:t>
            </a:r>
            <a:r>
              <a:rPr lang="en-US" dirty="0"/>
              <a:t>s </a:t>
            </a:r>
            <a:r>
              <a:rPr lang="en-US" dirty="0">
                <a:solidFill>
                  <a:srgbClr val="C00000"/>
                </a:solidFill>
              </a:rPr>
              <a:t>a</a:t>
            </a:r>
            <a:r>
              <a:rPr lang="en-US" dirty="0">
                <a:solidFill>
                  <a:srgbClr val="92D050"/>
                </a:solidFill>
              </a:rPr>
              <a:t>n</a:t>
            </a:r>
            <a:r>
              <a:rPr lang="en-US" dirty="0">
                <a:solidFill>
                  <a:srgbClr val="00B0F0"/>
                </a:solidFill>
              </a:rPr>
              <a:t>d</a:t>
            </a:r>
            <a:r>
              <a:rPr lang="en-US" dirty="0"/>
              <a:t> B</a:t>
            </a:r>
            <a:r>
              <a:rPr lang="en-US" dirty="0">
                <a:solidFill>
                  <a:srgbClr val="FF0000"/>
                </a:solidFill>
              </a:rPr>
              <a:t>a</a:t>
            </a:r>
            <a:r>
              <a:rPr lang="en-US" dirty="0">
                <a:solidFill>
                  <a:srgbClr val="92D050"/>
                </a:solidFill>
              </a:rPr>
              <a:t>c</a:t>
            </a:r>
            <a:r>
              <a:rPr lang="en-US" dirty="0">
                <a:solidFill>
                  <a:srgbClr val="FFC000"/>
                </a:solidFill>
              </a:rPr>
              <a:t>k</a:t>
            </a:r>
            <a:r>
              <a:rPr lang="en-US" dirty="0"/>
              <a:t> </a:t>
            </a:r>
            <a:r>
              <a:rPr lang="en-US" dirty="0">
                <a:solidFill>
                  <a:srgbClr val="FF0000"/>
                </a:solidFill>
              </a:rPr>
              <a:t>E</a:t>
            </a:r>
            <a:r>
              <a:rPr lang="en-US" dirty="0">
                <a:solidFill>
                  <a:srgbClr val="92D050"/>
                </a:solidFill>
              </a:rPr>
              <a:t>m</a:t>
            </a:r>
            <a:r>
              <a:rPr lang="en-US" dirty="0">
                <a:solidFill>
                  <a:srgbClr val="7030A0"/>
                </a:solidFill>
              </a:rPr>
              <a:t>f</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p:txBody>
              <a:bodyPr>
                <a:normAutofit fontScale="92500" lnSpcReduction="10000"/>
              </a:bodyPr>
              <a:lstStyle/>
              <a:p>
                <a:r>
                  <a:rPr lang="en-US" dirty="0"/>
                  <a:t>For a conducting rod moving in B-field</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𝑒𝑚𝑓</m:t>
                      </m:r>
                      <m:r>
                        <a:rPr lang="en-US" b="0" i="1" smtClean="0">
                          <a:latin typeface="Cambria Math"/>
                        </a:rPr>
                        <m:t>=</m:t>
                      </m:r>
                      <m:r>
                        <a:rPr lang="en-US" b="0" i="1" smtClean="0">
                          <a:latin typeface="Cambria Math"/>
                        </a:rPr>
                        <m:t>𝑣𝐵𝐿</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oMath>
                  </m:oMathPara>
                </a14:m>
                <a:endParaRPr lang="en-US" dirty="0"/>
              </a:p>
              <a:p>
                <a:r>
                  <a:rPr lang="en-US" dirty="0"/>
                  <a:t>Two rods for each loop so</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𝑒𝑚𝑓</m:t>
                      </m:r>
                      <m:r>
                        <a:rPr lang="en-US" b="0" i="1" smtClean="0">
                          <a:latin typeface="Cambria Math"/>
                        </a:rPr>
                        <m:t>=2</m:t>
                      </m:r>
                      <m:r>
                        <a:rPr lang="en-US" b="0" i="1" smtClean="0">
                          <a:latin typeface="Cambria Math"/>
                        </a:rPr>
                        <m:t>𝑁𝑣𝐵𝐿</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oMath>
                  </m:oMathPara>
                </a14:m>
                <a:endParaRPr lang="en-US" dirty="0"/>
              </a:p>
              <a:p>
                <a:r>
                  <a:rPr lang="en-US" dirty="0"/>
                  <a:t>Often want in terms of angular velocity instead of tangential velocity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𝜃</m:t>
                      </m:r>
                      <m:r>
                        <a:rPr lang="en-US" b="0" i="1" smtClean="0">
                          <a:latin typeface="Cambria Math"/>
                        </a:rPr>
                        <m:t>=</m:t>
                      </m:r>
                      <m:r>
                        <a:rPr lang="en-US" b="0" i="1" smtClean="0">
                          <a:latin typeface="Cambria Math"/>
                        </a:rPr>
                        <m:t>𝜔</m:t>
                      </m:r>
                      <m:r>
                        <a:rPr lang="en-US" b="0" i="1" smtClean="0">
                          <a:latin typeface="Cambria Math"/>
                        </a:rPr>
                        <m:t>𝑡</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𝑒𝑚𝑓</m:t>
                      </m:r>
                      <m:r>
                        <a:rPr lang="en-US" b="0" i="1" smtClean="0">
                          <a:latin typeface="Cambria Math"/>
                        </a:rPr>
                        <m:t>=2</m:t>
                      </m:r>
                      <m:r>
                        <a:rPr lang="en-US" b="0" i="1" smtClean="0">
                          <a:latin typeface="Cambria Math"/>
                        </a:rPr>
                        <m:t>𝑁𝑣𝐵𝐿</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𝜔</m:t>
                          </m:r>
                          <m:r>
                            <a:rPr lang="en-US" b="0" i="1" smtClean="0">
                              <a:latin typeface="Cambria Math"/>
                            </a:rPr>
                            <m:t>𝑡</m:t>
                          </m:r>
                        </m:e>
                      </m:func>
                    </m:oMath>
                  </m:oMathPara>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blipFill>
                <a:blip r:embed="rId3"/>
                <a:stretch>
                  <a:fillRect l="-1729" t="-2745"/>
                </a:stretch>
              </a:blipFill>
            </p:spPr>
            <p:txBody>
              <a:bodyPr/>
              <a:lstStyle/>
              <a:p>
                <a:r>
                  <a:rPr lang="en-US">
                    <a:noFill/>
                  </a:rPr>
                  <a:t> </a:t>
                </a:r>
              </a:p>
            </p:txBody>
          </p:sp>
        </mc:Fallback>
      </mc:AlternateContent>
      <p:pic>
        <p:nvPicPr>
          <p:cNvPr id="13" name="Content Placeholder 5" descr="F22.22.jpg"/>
          <p:cNvPicPr>
            <a:picLocks noGrp="1" noChangeAspect="1"/>
          </p:cNvPicPr>
          <p:nvPr>
            <p:ph sz="half" idx="2"/>
          </p:nvPr>
        </p:nvPicPr>
        <p:blipFill>
          <a:blip r:embed="rId4" cstate="print"/>
          <a:srcRect r="48000" b="4857"/>
          <a:stretch>
            <a:fillRect/>
          </a:stretch>
        </p:blipFill>
        <p:spPr>
          <a:xfrm>
            <a:off x="7315202" y="1453336"/>
            <a:ext cx="4219852" cy="5404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547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6000" dirty="0">
                <a:solidFill>
                  <a:srgbClr val="92D050"/>
                </a:solidFill>
              </a:rPr>
              <a:t>9</a:t>
            </a:r>
            <a:r>
              <a:rPr lang="en-US" sz="6000" dirty="0">
                <a:solidFill>
                  <a:srgbClr val="00B0F0"/>
                </a:solidFill>
              </a:rPr>
              <a:t>-0</a:t>
            </a:r>
            <a:r>
              <a:rPr lang="en-US" sz="6000" dirty="0"/>
              <a:t>1 M</a:t>
            </a:r>
            <a:r>
              <a:rPr lang="en-US" sz="6000" dirty="0">
                <a:solidFill>
                  <a:srgbClr val="C00000"/>
                </a:solidFill>
              </a:rPr>
              <a:t>a</a:t>
            </a:r>
            <a:r>
              <a:rPr lang="en-US" sz="6000" dirty="0">
                <a:solidFill>
                  <a:schemeClr val="tx2"/>
                </a:solidFill>
              </a:rPr>
              <a:t>g</a:t>
            </a:r>
            <a:r>
              <a:rPr lang="en-US" sz="6000" dirty="0">
                <a:solidFill>
                  <a:srgbClr val="00B050"/>
                </a:solidFill>
              </a:rPr>
              <a:t>n</a:t>
            </a:r>
            <a:r>
              <a:rPr lang="en-US" sz="6000" dirty="0">
                <a:solidFill>
                  <a:srgbClr val="FFC000"/>
                </a:solidFill>
              </a:rPr>
              <a:t>e</a:t>
            </a:r>
            <a:r>
              <a:rPr lang="en-US" sz="6000" dirty="0">
                <a:solidFill>
                  <a:srgbClr val="00B0F0"/>
                </a:solidFill>
              </a:rPr>
              <a:t>t</a:t>
            </a:r>
            <a:r>
              <a:rPr lang="en-US" sz="6000" dirty="0"/>
              <a:t>s </a:t>
            </a:r>
            <a:r>
              <a:rPr lang="en-US" sz="5400" dirty="0">
                <a:solidFill>
                  <a:srgbClr val="C00000"/>
                </a:solidFill>
              </a:rPr>
              <a:t>a</a:t>
            </a:r>
            <a:r>
              <a:rPr lang="en-US" sz="5400" dirty="0">
                <a:solidFill>
                  <a:srgbClr val="00B050"/>
                </a:solidFill>
              </a:rPr>
              <a:t>n</a:t>
            </a:r>
            <a:r>
              <a:rPr lang="en-US" sz="5400" dirty="0">
                <a:solidFill>
                  <a:srgbClr val="00B0F0"/>
                </a:solidFill>
              </a:rPr>
              <a:t>d</a:t>
            </a:r>
            <a:r>
              <a:rPr lang="en-US" sz="5400" dirty="0"/>
              <a:t> </a:t>
            </a:r>
            <a:r>
              <a:rPr lang="en-US" sz="5400" dirty="0">
                <a:solidFill>
                  <a:srgbClr val="FF0000"/>
                </a:solidFill>
              </a:rPr>
              <a:t>B</a:t>
            </a:r>
            <a:r>
              <a:rPr lang="en-US" sz="5400" dirty="0"/>
              <a:t>-</a:t>
            </a:r>
            <a:r>
              <a:rPr lang="en-US" sz="5400" dirty="0">
                <a:solidFill>
                  <a:srgbClr val="7030A0"/>
                </a:solidFill>
              </a:rPr>
              <a:t>F</a:t>
            </a:r>
            <a:r>
              <a:rPr lang="en-US" sz="5400" dirty="0"/>
              <a:t>i</a:t>
            </a:r>
            <a:r>
              <a:rPr lang="en-US" sz="5400" dirty="0">
                <a:solidFill>
                  <a:srgbClr val="FFC000"/>
                </a:solidFill>
              </a:rPr>
              <a:t>e</a:t>
            </a:r>
            <a:r>
              <a:rPr lang="en-US" sz="5400" dirty="0">
                <a:solidFill>
                  <a:srgbClr val="00B050"/>
                </a:solidFill>
              </a:rPr>
              <a:t>l</a:t>
            </a:r>
            <a:r>
              <a:rPr lang="en-US" sz="5400" dirty="0">
                <a:solidFill>
                  <a:srgbClr val="00B0F0"/>
                </a:solidFill>
              </a:rPr>
              <a:t>d</a:t>
            </a:r>
            <a:r>
              <a:rPr lang="en-US" sz="5400" dirty="0"/>
              <a:t>s</a:t>
            </a:r>
            <a:endParaRPr lang="en-US" dirty="0"/>
          </a:p>
        </p:txBody>
      </p:sp>
      <p:sp>
        <p:nvSpPr>
          <p:cNvPr id="2" name="Content Placeholder 1"/>
          <p:cNvSpPr>
            <a:spLocks noGrp="1"/>
          </p:cNvSpPr>
          <p:nvPr>
            <p:ph sz="half" idx="1"/>
          </p:nvPr>
        </p:nvSpPr>
        <p:spPr/>
        <p:txBody>
          <a:bodyPr>
            <a:normAutofit lnSpcReduction="10000"/>
          </a:bodyPr>
          <a:lstStyle/>
          <a:p>
            <a:r>
              <a:rPr lang="en-US" dirty="0"/>
              <a:t>Ferromagnetism</a:t>
            </a:r>
          </a:p>
          <a:p>
            <a:pPr lvl="1"/>
            <a:r>
              <a:rPr lang="en-US" dirty="0"/>
              <a:t>Magnetic materials have an unpaired outer electron.  </a:t>
            </a:r>
          </a:p>
          <a:p>
            <a:pPr lvl="1"/>
            <a:r>
              <a:rPr lang="en-US" dirty="0"/>
              <a:t>Atoms near each other line up so that the unpaired electrons spin the same direction.  </a:t>
            </a:r>
          </a:p>
          <a:p>
            <a:pPr lvl="1"/>
            <a:r>
              <a:rPr lang="en-US" dirty="0"/>
              <a:t>This spinning creates magnetism</a:t>
            </a:r>
          </a:p>
          <a:p>
            <a:endParaRPr lang="en-US" dirty="0"/>
          </a:p>
        </p:txBody>
      </p:sp>
      <p:pic>
        <p:nvPicPr>
          <p:cNvPr id="1026" name="Picture 2">
            <a:extLst>
              <a:ext uri="{FF2B5EF4-FFF2-40B4-BE49-F238E27FC236}">
                <a16:creationId xmlns:a16="http://schemas.microsoft.com/office/drawing/2014/main" id="{ADFEF085-91DB-E7FA-52E9-52CE44D54833}"/>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59833"/>
          <a:stretch/>
        </p:blipFill>
        <p:spPr bwMode="auto">
          <a:xfrm>
            <a:off x="7152363" y="1848343"/>
            <a:ext cx="3620022" cy="4618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92D050"/>
                </a:solidFill>
              </a:rPr>
              <a:t>7</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7030A0"/>
                </a:solidFill>
              </a:rPr>
              <a:t>t</a:t>
            </a:r>
            <a:r>
              <a:rPr lang="en-US" dirty="0">
                <a:solidFill>
                  <a:srgbClr val="FFC000"/>
                </a:solidFill>
              </a:rPr>
              <a:t>r</a:t>
            </a:r>
            <a:r>
              <a:rPr lang="en-US" dirty="0">
                <a:solidFill>
                  <a:srgbClr val="00B0F0"/>
                </a:solidFill>
              </a:rPr>
              <a:t>i</a:t>
            </a:r>
            <a:r>
              <a:rPr lang="en-US" dirty="0">
                <a:solidFill>
                  <a:srgbClr val="92D050"/>
                </a:solidFill>
              </a:rPr>
              <a:t>c</a:t>
            </a:r>
            <a:r>
              <a:rPr lang="en-US" dirty="0"/>
              <a:t> G</a:t>
            </a:r>
            <a:r>
              <a:rPr lang="en-US" dirty="0">
                <a:solidFill>
                  <a:srgbClr val="FF0000"/>
                </a:solidFill>
              </a:rPr>
              <a:t>e</a:t>
            </a:r>
            <a:r>
              <a:rPr lang="en-US" dirty="0">
                <a:solidFill>
                  <a:srgbClr val="92D050"/>
                </a:solidFill>
              </a:rPr>
              <a:t>n</a:t>
            </a:r>
            <a:r>
              <a:rPr lang="en-US" dirty="0">
                <a:solidFill>
                  <a:srgbClr val="FF0000"/>
                </a:solidFill>
              </a:rPr>
              <a:t>e</a:t>
            </a:r>
            <a:r>
              <a:rPr lang="en-US" dirty="0">
                <a:solidFill>
                  <a:srgbClr val="FFC000"/>
                </a:solidFill>
              </a:rPr>
              <a:t>r</a:t>
            </a:r>
            <a:r>
              <a:rPr lang="en-US" dirty="0">
                <a:solidFill>
                  <a:srgbClr val="FF0000"/>
                </a:solidFill>
              </a:rPr>
              <a:t>a</a:t>
            </a:r>
            <a:r>
              <a:rPr lang="en-US" dirty="0">
                <a:solidFill>
                  <a:srgbClr val="7030A0"/>
                </a:solidFill>
              </a:rPr>
              <a:t>t</a:t>
            </a:r>
            <a:r>
              <a:rPr lang="en-US" dirty="0">
                <a:solidFill>
                  <a:srgbClr val="FF0000"/>
                </a:solidFill>
              </a:rPr>
              <a:t>o</a:t>
            </a:r>
            <a:r>
              <a:rPr lang="en-US" dirty="0">
                <a:solidFill>
                  <a:srgbClr val="FFC000"/>
                </a:solidFill>
              </a:rPr>
              <a:t>r</a:t>
            </a:r>
            <a:r>
              <a:rPr lang="en-US" dirty="0"/>
              <a:t>s </a:t>
            </a:r>
            <a:r>
              <a:rPr lang="en-US" dirty="0">
                <a:solidFill>
                  <a:srgbClr val="C00000"/>
                </a:solidFill>
              </a:rPr>
              <a:t>a</a:t>
            </a:r>
            <a:r>
              <a:rPr lang="en-US" dirty="0">
                <a:solidFill>
                  <a:srgbClr val="92D050"/>
                </a:solidFill>
              </a:rPr>
              <a:t>n</a:t>
            </a:r>
            <a:r>
              <a:rPr lang="en-US" dirty="0">
                <a:solidFill>
                  <a:srgbClr val="00B0F0"/>
                </a:solidFill>
              </a:rPr>
              <a:t>d</a:t>
            </a:r>
            <a:r>
              <a:rPr lang="en-US" dirty="0"/>
              <a:t> B</a:t>
            </a:r>
            <a:r>
              <a:rPr lang="en-US" dirty="0">
                <a:solidFill>
                  <a:srgbClr val="FF0000"/>
                </a:solidFill>
              </a:rPr>
              <a:t>a</a:t>
            </a:r>
            <a:r>
              <a:rPr lang="en-US" dirty="0">
                <a:solidFill>
                  <a:srgbClr val="92D050"/>
                </a:solidFill>
              </a:rPr>
              <a:t>c</a:t>
            </a:r>
            <a:r>
              <a:rPr lang="en-US" dirty="0">
                <a:solidFill>
                  <a:srgbClr val="FFC000"/>
                </a:solidFill>
              </a:rPr>
              <a:t>k</a:t>
            </a:r>
            <a:r>
              <a:rPr lang="en-US" dirty="0"/>
              <a:t> </a:t>
            </a:r>
            <a:r>
              <a:rPr lang="en-US" dirty="0">
                <a:solidFill>
                  <a:srgbClr val="FF0000"/>
                </a:solidFill>
              </a:rPr>
              <a:t>E</a:t>
            </a:r>
            <a:r>
              <a:rPr lang="en-US" dirty="0">
                <a:solidFill>
                  <a:srgbClr val="92D050"/>
                </a:solidFill>
              </a:rPr>
              <a:t>m</a:t>
            </a:r>
            <a:r>
              <a:rPr lang="en-US" dirty="0">
                <a:solidFill>
                  <a:srgbClr val="7030A0"/>
                </a:solidFill>
              </a:rPr>
              <a:t>f</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p:txBody>
              <a:bodyPr>
                <a:normAutofit/>
              </a:bodyPr>
              <a:lstStyle/>
              <a:p>
                <a:r>
                  <a:rPr lang="en-US" dirty="0"/>
                  <a:t>The vertical sides turn in circle with radius </a:t>
                </a:r>
                <a:r>
                  <a:rPr lang="en-US" i="1" dirty="0"/>
                  <a:t>W</a:t>
                </a:r>
                <a:r>
                  <a:rPr lang="en-US" dirty="0"/>
                  <a:t>/2.</a:t>
                </a:r>
              </a:p>
              <a:p>
                <a:r>
                  <a:rPr lang="en-US" dirty="0"/>
                  <a:t>Tangential speed of each side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𝑟</m:t>
                      </m:r>
                      <m:r>
                        <a:rPr lang="en-US" b="0" i="1" smtClean="0">
                          <a:latin typeface="Cambria Math"/>
                        </a:rPr>
                        <m:t>𝜔</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r>
                            <a:rPr lang="en-US" b="0" i="1" smtClean="0">
                              <a:latin typeface="Cambria Math"/>
                            </a:rPr>
                            <m:t>2</m:t>
                          </m:r>
                        </m:den>
                      </m:f>
                      <m:r>
                        <a:rPr lang="en-US" b="0" i="1" smtClean="0">
                          <a:latin typeface="Cambria Math"/>
                        </a:rPr>
                        <m:t>𝜔</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𝑒𝑚𝑓</m:t>
                      </m:r>
                      <m:r>
                        <a:rPr lang="en-US" b="0" i="1" smtClean="0">
                          <a:latin typeface="Cambria Math"/>
                        </a:rPr>
                        <m:t>=2</m:t>
                      </m:r>
                      <m:r>
                        <a:rPr lang="en-US" b="0" i="1" smtClean="0">
                          <a:latin typeface="Cambria Math"/>
                        </a:rPr>
                        <m:t>𝑁</m:t>
                      </m:r>
                      <m:f>
                        <m:fPr>
                          <m:ctrlPr>
                            <a:rPr lang="en-US" b="0" i="1" smtClean="0">
                              <a:latin typeface="Cambria Math" panose="02040503050406030204" pitchFamily="18" charset="0"/>
                            </a:rPr>
                          </m:ctrlPr>
                        </m:fPr>
                        <m:num>
                          <m:r>
                            <a:rPr lang="en-US" b="0" i="1" smtClean="0">
                              <a:latin typeface="Cambria Math"/>
                            </a:rPr>
                            <m:t>𝑊</m:t>
                          </m:r>
                        </m:num>
                        <m:den>
                          <m:r>
                            <a:rPr lang="en-US" b="0" i="1" smtClean="0">
                              <a:latin typeface="Cambria Math"/>
                            </a:rPr>
                            <m:t>2</m:t>
                          </m:r>
                        </m:den>
                      </m:f>
                      <m:r>
                        <a:rPr lang="en-US" b="0" i="1" smtClean="0">
                          <a:latin typeface="Cambria Math"/>
                        </a:rPr>
                        <m:t>𝜔</m:t>
                      </m:r>
                      <m:r>
                        <a:rPr lang="en-US" b="0" i="1" smtClean="0">
                          <a:latin typeface="Cambria Math"/>
                        </a:rPr>
                        <m:t>𝐵𝐿</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𝜔</m:t>
                          </m:r>
                          <m:r>
                            <a:rPr lang="en-US" b="0" i="1" smtClean="0">
                              <a:latin typeface="Cambria Math"/>
                            </a:rPr>
                            <m:t>𝑡</m:t>
                          </m:r>
                        </m:e>
                      </m:func>
                    </m:oMath>
                  </m:oMathPara>
                </a14:m>
                <a:endParaRPr lang="en-US" dirty="0"/>
              </a:p>
              <a:p>
                <a:endParaRPr lang="en-US" dirty="0"/>
              </a:p>
              <a:p>
                <a:r>
                  <a:rPr lang="en-US" dirty="0"/>
                  <a:t>Area is </a:t>
                </a:r>
                <a:r>
                  <a:rPr lang="en-US" i="1" dirty="0"/>
                  <a:t>LW</a:t>
                </a:r>
                <a:r>
                  <a:rPr lang="en-US" dirty="0"/>
                  <a:t> so</a:t>
                </a:r>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blipFill>
                <a:blip r:embed="rId3"/>
                <a:stretch>
                  <a:fillRect l="-1933" t="-1699" r="-3764" b="-3660"/>
                </a:stretch>
              </a:blipFill>
            </p:spPr>
            <p:txBody>
              <a:bodyPr/>
              <a:lstStyle/>
              <a:p>
                <a:r>
                  <a:rPr lang="en-US">
                    <a:noFill/>
                  </a:rPr>
                  <a:t> </a:t>
                </a:r>
              </a:p>
            </p:txBody>
          </p:sp>
        </mc:Fallback>
      </mc:AlternateContent>
      <p:pic>
        <p:nvPicPr>
          <p:cNvPr id="10" name="Content Placeholder 9" descr="F22.22.jpg"/>
          <p:cNvPicPr>
            <a:picLocks noGrp="1" noChangeAspect="1"/>
          </p:cNvPicPr>
          <p:nvPr>
            <p:ph sz="half" idx="2"/>
          </p:nvPr>
        </p:nvPicPr>
        <p:blipFill>
          <a:blip r:embed="rId4" cstate="print"/>
          <a:srcRect r="48000" b="4857"/>
          <a:stretch>
            <a:fillRect/>
          </a:stretch>
        </p:blipFill>
        <p:spPr>
          <a:xfrm>
            <a:off x="7315202" y="1433144"/>
            <a:ext cx="4235617" cy="5424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648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lnSpcReduction="10000"/>
              </a:bodyPr>
              <a:lstStyle/>
              <a:p>
                <a:r>
                  <a:rPr lang="en-US" dirty="0"/>
                  <a:t>emf produced in rotating planar coil</a:t>
                </a:r>
              </a:p>
              <a:p>
                <a:pPr marL="0" indent="0">
                  <a:buNone/>
                </a:pPr>
                <a14:m>
                  <m:oMathPara xmlns:m="http://schemas.openxmlformats.org/officeDocument/2006/math">
                    <m:oMathParaPr>
                      <m:jc m:val="centerGroup"/>
                    </m:oMathParaPr>
                    <m:oMath xmlns:m="http://schemas.openxmlformats.org/officeDocument/2006/math">
                      <m:r>
                        <a:rPr lang="en-US" sz="4800" i="1" smtClean="0">
                          <a:solidFill>
                            <a:srgbClr val="0070C0"/>
                          </a:solidFill>
                          <a:latin typeface="Cambria Math"/>
                        </a:rPr>
                        <m:t>𝑒𝑚𝑓</m:t>
                      </m:r>
                      <m:r>
                        <a:rPr lang="en-US" sz="4800" i="1" smtClean="0">
                          <a:solidFill>
                            <a:srgbClr val="0070C0"/>
                          </a:solidFill>
                          <a:latin typeface="Cambria Math"/>
                        </a:rPr>
                        <m:t>=</m:t>
                      </m:r>
                      <m:r>
                        <a:rPr lang="en-US" sz="4800" i="1" smtClean="0">
                          <a:solidFill>
                            <a:srgbClr val="0070C0"/>
                          </a:solidFill>
                          <a:latin typeface="Cambria Math"/>
                        </a:rPr>
                        <m:t>𝑁𝐵𝐴</m:t>
                      </m:r>
                      <m:r>
                        <a:rPr lang="en-US" sz="4800" i="1" smtClean="0">
                          <a:solidFill>
                            <a:srgbClr val="0070C0"/>
                          </a:solidFill>
                          <a:latin typeface="Cambria Math"/>
                        </a:rPr>
                        <m:t>𝜔</m:t>
                      </m:r>
                      <m:func>
                        <m:funcPr>
                          <m:ctrlPr>
                            <a:rPr lang="en-US" sz="4800" i="1">
                              <a:solidFill>
                                <a:srgbClr val="0070C0"/>
                              </a:solidFill>
                              <a:latin typeface="Cambria Math" panose="02040503050406030204" pitchFamily="18" charset="0"/>
                            </a:rPr>
                          </m:ctrlPr>
                        </m:funcPr>
                        <m:fName>
                          <m:r>
                            <m:rPr>
                              <m:sty m:val="p"/>
                            </m:rPr>
                            <a:rPr lang="en-US" sz="4800">
                              <a:solidFill>
                                <a:srgbClr val="0070C0"/>
                              </a:solidFill>
                              <a:latin typeface="Cambria Math"/>
                            </a:rPr>
                            <m:t>sin</m:t>
                          </m:r>
                        </m:fName>
                        <m:e>
                          <m:r>
                            <a:rPr lang="en-US" sz="4800" i="1">
                              <a:solidFill>
                                <a:srgbClr val="0070C0"/>
                              </a:solidFill>
                              <a:latin typeface="Cambria Math"/>
                            </a:rPr>
                            <m:t>𝜔</m:t>
                          </m:r>
                          <m:r>
                            <a:rPr lang="en-US" sz="4800" i="1">
                              <a:solidFill>
                                <a:srgbClr val="0070C0"/>
                              </a:solidFill>
                              <a:latin typeface="Cambria Math"/>
                            </a:rPr>
                            <m:t>𝑡</m:t>
                          </m:r>
                        </m:e>
                      </m:func>
                    </m:oMath>
                  </m:oMathPara>
                </a14:m>
                <a:endParaRPr lang="en-US" sz="4800" dirty="0">
                  <a:solidFill>
                    <a:srgbClr val="0070C0"/>
                  </a:solidFill>
                </a:endParaRPr>
              </a:p>
              <a:p>
                <a:r>
                  <a:rPr lang="en-US" dirty="0"/>
                  <a:t>Where</a:t>
                </a:r>
              </a:p>
              <a:p>
                <a:pPr lvl="1"/>
                <a:r>
                  <a:rPr lang="en-US" i="1" dirty="0"/>
                  <a:t>N</a:t>
                </a:r>
                <a:r>
                  <a:rPr lang="en-US" dirty="0"/>
                  <a:t> = number of loops</a:t>
                </a:r>
              </a:p>
              <a:p>
                <a:pPr lvl="1"/>
                <a:r>
                  <a:rPr lang="en-US" i="1" dirty="0"/>
                  <a:t>B</a:t>
                </a:r>
                <a:r>
                  <a:rPr lang="en-US" dirty="0"/>
                  <a:t> = magnetic field</a:t>
                </a:r>
              </a:p>
              <a:p>
                <a:pPr lvl="1"/>
                <a:r>
                  <a:rPr lang="en-US" i="1" dirty="0"/>
                  <a:t>A</a:t>
                </a:r>
                <a:r>
                  <a:rPr lang="en-US" dirty="0"/>
                  <a:t> = area of each loop</a:t>
                </a:r>
              </a:p>
              <a:p>
                <a:pPr lvl="1"/>
                <a:r>
                  <a:rPr lang="el-GR" i="1" dirty="0"/>
                  <a:t>ω</a:t>
                </a:r>
                <a:r>
                  <a:rPr lang="en-US" dirty="0"/>
                  <a:t> = angular velocity = 2</a:t>
                </a:r>
                <a:r>
                  <a:rPr lang="el-GR" dirty="0"/>
                  <a:t>π</a:t>
                </a:r>
                <a:r>
                  <a:rPr lang="en-US" i="1" dirty="0"/>
                  <a:t>f</a:t>
                </a:r>
                <a:r>
                  <a:rPr lang="en-US" dirty="0"/>
                  <a:t> </a:t>
                </a:r>
              </a:p>
              <a:p>
                <a:pPr lvl="1"/>
                <a:r>
                  <a:rPr lang="en-US" i="1" dirty="0"/>
                  <a:t>t = </a:t>
                </a:r>
                <a:r>
                  <a:rPr lang="en-US" dirty="0"/>
                  <a:t>time in seconds</a:t>
                </a:r>
                <a:endParaRPr lang="en-US" i="1"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950" t="-2830" b="-3369"/>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92D050"/>
                </a:solidFill>
              </a:rPr>
              <a:t>7</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7030A0"/>
                </a:solidFill>
              </a:rPr>
              <a:t>t</a:t>
            </a:r>
            <a:r>
              <a:rPr lang="en-US" dirty="0">
                <a:solidFill>
                  <a:srgbClr val="FFC000"/>
                </a:solidFill>
              </a:rPr>
              <a:t>r</a:t>
            </a:r>
            <a:r>
              <a:rPr lang="en-US" dirty="0">
                <a:solidFill>
                  <a:srgbClr val="00B0F0"/>
                </a:solidFill>
              </a:rPr>
              <a:t>i</a:t>
            </a:r>
            <a:r>
              <a:rPr lang="en-US" dirty="0">
                <a:solidFill>
                  <a:srgbClr val="92D050"/>
                </a:solidFill>
              </a:rPr>
              <a:t>c</a:t>
            </a:r>
            <a:r>
              <a:rPr lang="en-US" dirty="0"/>
              <a:t> G</a:t>
            </a:r>
            <a:r>
              <a:rPr lang="en-US" dirty="0">
                <a:solidFill>
                  <a:srgbClr val="FF0000"/>
                </a:solidFill>
              </a:rPr>
              <a:t>e</a:t>
            </a:r>
            <a:r>
              <a:rPr lang="en-US" dirty="0">
                <a:solidFill>
                  <a:srgbClr val="92D050"/>
                </a:solidFill>
              </a:rPr>
              <a:t>n</a:t>
            </a:r>
            <a:r>
              <a:rPr lang="en-US" dirty="0">
                <a:solidFill>
                  <a:srgbClr val="FF0000"/>
                </a:solidFill>
              </a:rPr>
              <a:t>e</a:t>
            </a:r>
            <a:r>
              <a:rPr lang="en-US" dirty="0">
                <a:solidFill>
                  <a:srgbClr val="FFC000"/>
                </a:solidFill>
              </a:rPr>
              <a:t>r</a:t>
            </a:r>
            <a:r>
              <a:rPr lang="en-US" dirty="0">
                <a:solidFill>
                  <a:srgbClr val="FF0000"/>
                </a:solidFill>
              </a:rPr>
              <a:t>a</a:t>
            </a:r>
            <a:r>
              <a:rPr lang="en-US" dirty="0">
                <a:solidFill>
                  <a:srgbClr val="7030A0"/>
                </a:solidFill>
              </a:rPr>
              <a:t>t</a:t>
            </a:r>
            <a:r>
              <a:rPr lang="en-US" dirty="0">
                <a:solidFill>
                  <a:srgbClr val="FF0000"/>
                </a:solidFill>
              </a:rPr>
              <a:t>o</a:t>
            </a:r>
            <a:r>
              <a:rPr lang="en-US" dirty="0">
                <a:solidFill>
                  <a:srgbClr val="FFC000"/>
                </a:solidFill>
              </a:rPr>
              <a:t>r</a:t>
            </a:r>
            <a:r>
              <a:rPr lang="en-US" dirty="0"/>
              <a:t>s </a:t>
            </a:r>
            <a:r>
              <a:rPr lang="en-US" dirty="0">
                <a:solidFill>
                  <a:srgbClr val="C00000"/>
                </a:solidFill>
              </a:rPr>
              <a:t>a</a:t>
            </a:r>
            <a:r>
              <a:rPr lang="en-US" dirty="0">
                <a:solidFill>
                  <a:srgbClr val="92D050"/>
                </a:solidFill>
              </a:rPr>
              <a:t>n</a:t>
            </a:r>
            <a:r>
              <a:rPr lang="en-US" dirty="0">
                <a:solidFill>
                  <a:srgbClr val="00B0F0"/>
                </a:solidFill>
              </a:rPr>
              <a:t>d</a:t>
            </a:r>
            <a:r>
              <a:rPr lang="en-US" dirty="0"/>
              <a:t> B</a:t>
            </a:r>
            <a:r>
              <a:rPr lang="en-US" dirty="0">
                <a:solidFill>
                  <a:srgbClr val="FF0000"/>
                </a:solidFill>
              </a:rPr>
              <a:t>a</a:t>
            </a:r>
            <a:r>
              <a:rPr lang="en-US" dirty="0">
                <a:solidFill>
                  <a:srgbClr val="92D050"/>
                </a:solidFill>
              </a:rPr>
              <a:t>c</a:t>
            </a:r>
            <a:r>
              <a:rPr lang="en-US" dirty="0">
                <a:solidFill>
                  <a:srgbClr val="FFC000"/>
                </a:solidFill>
              </a:rPr>
              <a:t>k</a:t>
            </a:r>
            <a:r>
              <a:rPr lang="en-US" dirty="0"/>
              <a:t> </a:t>
            </a:r>
            <a:r>
              <a:rPr lang="en-US" dirty="0">
                <a:solidFill>
                  <a:srgbClr val="FF0000"/>
                </a:solidFill>
              </a:rPr>
              <a:t>E</a:t>
            </a:r>
            <a:r>
              <a:rPr lang="en-US" dirty="0">
                <a:solidFill>
                  <a:srgbClr val="92D050"/>
                </a:solidFill>
              </a:rPr>
              <a:t>m</a:t>
            </a:r>
            <a:r>
              <a:rPr lang="en-US" dirty="0">
                <a:solidFill>
                  <a:srgbClr val="7030A0"/>
                </a:solidFill>
              </a:rPr>
              <a:t>f</a:t>
            </a:r>
            <a:endParaRPr lang="en-US" dirty="0"/>
          </a:p>
        </p:txBody>
      </p:sp>
    </p:spTree>
    <p:extLst>
      <p:ext uri="{BB962C8B-B14F-4D97-AF65-F5344CB8AC3E}">
        <p14:creationId xmlns:p14="http://schemas.microsoft.com/office/powerpoint/2010/main" val="54689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Lenz’s Law, the current will flow the one direction when the angle is increasing and it will flow the opposite direction when the angle is decreasing.</a:t>
            </a:r>
          </a:p>
          <a:p>
            <a:endParaRPr lang="en-US" dirty="0"/>
          </a:p>
          <a:p>
            <a:r>
              <a:rPr lang="en-US" dirty="0"/>
              <a:t>These generators often called alternating current generators.</a:t>
            </a:r>
          </a:p>
        </p:txBody>
      </p:sp>
      <p:sp>
        <p:nvSpPr>
          <p:cNvPr id="3" name="Title 2"/>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92D050"/>
                </a:solidFill>
              </a:rPr>
              <a:t>7</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7030A0"/>
                </a:solidFill>
              </a:rPr>
              <a:t>t</a:t>
            </a:r>
            <a:r>
              <a:rPr lang="en-US" dirty="0">
                <a:solidFill>
                  <a:srgbClr val="FFC000"/>
                </a:solidFill>
              </a:rPr>
              <a:t>r</a:t>
            </a:r>
            <a:r>
              <a:rPr lang="en-US" dirty="0">
                <a:solidFill>
                  <a:srgbClr val="00B0F0"/>
                </a:solidFill>
              </a:rPr>
              <a:t>i</a:t>
            </a:r>
            <a:r>
              <a:rPr lang="en-US" dirty="0">
                <a:solidFill>
                  <a:srgbClr val="92D050"/>
                </a:solidFill>
              </a:rPr>
              <a:t>c</a:t>
            </a:r>
            <a:r>
              <a:rPr lang="en-US" dirty="0"/>
              <a:t> G</a:t>
            </a:r>
            <a:r>
              <a:rPr lang="en-US" dirty="0">
                <a:solidFill>
                  <a:srgbClr val="FF0000"/>
                </a:solidFill>
              </a:rPr>
              <a:t>e</a:t>
            </a:r>
            <a:r>
              <a:rPr lang="en-US" dirty="0">
                <a:solidFill>
                  <a:srgbClr val="92D050"/>
                </a:solidFill>
              </a:rPr>
              <a:t>n</a:t>
            </a:r>
            <a:r>
              <a:rPr lang="en-US" dirty="0">
                <a:solidFill>
                  <a:srgbClr val="FF0000"/>
                </a:solidFill>
              </a:rPr>
              <a:t>e</a:t>
            </a:r>
            <a:r>
              <a:rPr lang="en-US" dirty="0">
                <a:solidFill>
                  <a:srgbClr val="FFC000"/>
                </a:solidFill>
              </a:rPr>
              <a:t>r</a:t>
            </a:r>
            <a:r>
              <a:rPr lang="en-US" dirty="0">
                <a:solidFill>
                  <a:srgbClr val="FF0000"/>
                </a:solidFill>
              </a:rPr>
              <a:t>a</a:t>
            </a:r>
            <a:r>
              <a:rPr lang="en-US" dirty="0">
                <a:solidFill>
                  <a:srgbClr val="7030A0"/>
                </a:solidFill>
              </a:rPr>
              <a:t>t</a:t>
            </a:r>
            <a:r>
              <a:rPr lang="en-US" dirty="0">
                <a:solidFill>
                  <a:srgbClr val="FF0000"/>
                </a:solidFill>
              </a:rPr>
              <a:t>o</a:t>
            </a:r>
            <a:r>
              <a:rPr lang="en-US" dirty="0">
                <a:solidFill>
                  <a:srgbClr val="FFC000"/>
                </a:solidFill>
              </a:rPr>
              <a:t>r</a:t>
            </a:r>
            <a:r>
              <a:rPr lang="en-US" dirty="0"/>
              <a:t>s </a:t>
            </a:r>
            <a:r>
              <a:rPr lang="en-US" dirty="0">
                <a:solidFill>
                  <a:srgbClr val="C00000"/>
                </a:solidFill>
              </a:rPr>
              <a:t>a</a:t>
            </a:r>
            <a:r>
              <a:rPr lang="en-US" dirty="0">
                <a:solidFill>
                  <a:srgbClr val="92D050"/>
                </a:solidFill>
              </a:rPr>
              <a:t>n</a:t>
            </a:r>
            <a:r>
              <a:rPr lang="en-US" dirty="0">
                <a:solidFill>
                  <a:srgbClr val="00B0F0"/>
                </a:solidFill>
              </a:rPr>
              <a:t>d</a:t>
            </a:r>
            <a:r>
              <a:rPr lang="en-US" dirty="0"/>
              <a:t> B</a:t>
            </a:r>
            <a:r>
              <a:rPr lang="en-US" dirty="0">
                <a:solidFill>
                  <a:srgbClr val="FF0000"/>
                </a:solidFill>
              </a:rPr>
              <a:t>a</a:t>
            </a:r>
            <a:r>
              <a:rPr lang="en-US" dirty="0">
                <a:solidFill>
                  <a:srgbClr val="92D050"/>
                </a:solidFill>
              </a:rPr>
              <a:t>c</a:t>
            </a:r>
            <a:r>
              <a:rPr lang="en-US" dirty="0">
                <a:solidFill>
                  <a:srgbClr val="FFC000"/>
                </a:solidFill>
              </a:rPr>
              <a:t>k</a:t>
            </a:r>
            <a:r>
              <a:rPr lang="en-US" dirty="0"/>
              <a:t> </a:t>
            </a:r>
            <a:r>
              <a:rPr lang="en-US" dirty="0">
                <a:solidFill>
                  <a:srgbClr val="FF0000"/>
                </a:solidFill>
              </a:rPr>
              <a:t>E</a:t>
            </a:r>
            <a:r>
              <a:rPr lang="en-US" dirty="0">
                <a:solidFill>
                  <a:srgbClr val="92D050"/>
                </a:solidFill>
              </a:rPr>
              <a:t>m</a:t>
            </a:r>
            <a:r>
              <a:rPr lang="en-US" dirty="0">
                <a:solidFill>
                  <a:srgbClr val="7030A0"/>
                </a:solidFill>
              </a:rPr>
              <a:t>f</a:t>
            </a:r>
            <a:endParaRPr lang="en-US" dirty="0"/>
          </a:p>
        </p:txBody>
      </p:sp>
    </p:spTree>
    <p:extLst>
      <p:ext uri="{BB962C8B-B14F-4D97-AF65-F5344CB8AC3E}">
        <p14:creationId xmlns:p14="http://schemas.microsoft.com/office/powerpoint/2010/main" val="176882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67" dirty="0"/>
              <a:t>You have made a simple generator to power a TV.  The armature is attached the rear axle of a stationary bike.  For every time you peddle, the rear axel turns 10 times.  Your TV needs a </a:t>
            </a:r>
            <a:r>
              <a:rPr lang="en-US" sz="2667" i="1" dirty="0" err="1"/>
              <a:t>V</a:t>
            </a:r>
            <a:r>
              <a:rPr lang="en-US" sz="2667" i="1" baseline="-25000" dirty="0" err="1"/>
              <a:t>rms</a:t>
            </a:r>
            <a:r>
              <a:rPr lang="en-US" sz="2667" baseline="-25000" dirty="0"/>
              <a:t> </a:t>
            </a:r>
            <a:r>
              <a:rPr lang="en-US" sz="2667" dirty="0"/>
              <a:t>of 110V to operate.  If the B-field is 0.2 T, each loop is a circle with </a:t>
            </a:r>
            <a:r>
              <a:rPr lang="en-US" sz="2667" i="1" dirty="0"/>
              <a:t>r</a:t>
            </a:r>
            <a:r>
              <a:rPr lang="en-US" sz="2667" dirty="0"/>
              <a:t> = 3 cm, and you can comfortably peddle 3 times a second; how many loops must you have in your generator so that you can watch TV while you exercise?</a:t>
            </a:r>
          </a:p>
          <a:p>
            <a:pPr lvl="1"/>
            <a:endParaRPr lang="en-US" sz="2667" dirty="0"/>
          </a:p>
          <a:p>
            <a:pPr lvl="1"/>
            <a:r>
              <a:rPr lang="en-US" sz="2667" dirty="0"/>
              <a:t>1460 loops</a:t>
            </a:r>
          </a:p>
        </p:txBody>
      </p:sp>
      <p:sp>
        <p:nvSpPr>
          <p:cNvPr id="3" name="Title 2"/>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92D050"/>
                </a:solidFill>
              </a:rPr>
              <a:t>7</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7030A0"/>
                </a:solidFill>
              </a:rPr>
              <a:t>t</a:t>
            </a:r>
            <a:r>
              <a:rPr lang="en-US" dirty="0">
                <a:solidFill>
                  <a:srgbClr val="FFC000"/>
                </a:solidFill>
              </a:rPr>
              <a:t>r</a:t>
            </a:r>
            <a:r>
              <a:rPr lang="en-US" dirty="0">
                <a:solidFill>
                  <a:srgbClr val="00B0F0"/>
                </a:solidFill>
              </a:rPr>
              <a:t>i</a:t>
            </a:r>
            <a:r>
              <a:rPr lang="en-US" dirty="0">
                <a:solidFill>
                  <a:srgbClr val="92D050"/>
                </a:solidFill>
              </a:rPr>
              <a:t>c</a:t>
            </a:r>
            <a:r>
              <a:rPr lang="en-US" dirty="0"/>
              <a:t> G</a:t>
            </a:r>
            <a:r>
              <a:rPr lang="en-US" dirty="0">
                <a:solidFill>
                  <a:srgbClr val="FF0000"/>
                </a:solidFill>
              </a:rPr>
              <a:t>e</a:t>
            </a:r>
            <a:r>
              <a:rPr lang="en-US" dirty="0">
                <a:solidFill>
                  <a:srgbClr val="92D050"/>
                </a:solidFill>
              </a:rPr>
              <a:t>n</a:t>
            </a:r>
            <a:r>
              <a:rPr lang="en-US" dirty="0">
                <a:solidFill>
                  <a:srgbClr val="FF0000"/>
                </a:solidFill>
              </a:rPr>
              <a:t>e</a:t>
            </a:r>
            <a:r>
              <a:rPr lang="en-US" dirty="0">
                <a:solidFill>
                  <a:srgbClr val="FFC000"/>
                </a:solidFill>
              </a:rPr>
              <a:t>r</a:t>
            </a:r>
            <a:r>
              <a:rPr lang="en-US" dirty="0">
                <a:solidFill>
                  <a:srgbClr val="FF0000"/>
                </a:solidFill>
              </a:rPr>
              <a:t>a</a:t>
            </a:r>
            <a:r>
              <a:rPr lang="en-US" dirty="0">
                <a:solidFill>
                  <a:srgbClr val="7030A0"/>
                </a:solidFill>
              </a:rPr>
              <a:t>t</a:t>
            </a:r>
            <a:r>
              <a:rPr lang="en-US" dirty="0">
                <a:solidFill>
                  <a:srgbClr val="FF0000"/>
                </a:solidFill>
              </a:rPr>
              <a:t>o</a:t>
            </a:r>
            <a:r>
              <a:rPr lang="en-US" dirty="0">
                <a:solidFill>
                  <a:srgbClr val="FFC000"/>
                </a:solidFill>
              </a:rPr>
              <a:t>r</a:t>
            </a:r>
            <a:r>
              <a:rPr lang="en-US" dirty="0"/>
              <a:t>s </a:t>
            </a:r>
            <a:r>
              <a:rPr lang="en-US" dirty="0">
                <a:solidFill>
                  <a:srgbClr val="C00000"/>
                </a:solidFill>
              </a:rPr>
              <a:t>a</a:t>
            </a:r>
            <a:r>
              <a:rPr lang="en-US" dirty="0">
                <a:solidFill>
                  <a:srgbClr val="92D050"/>
                </a:solidFill>
              </a:rPr>
              <a:t>n</a:t>
            </a:r>
            <a:r>
              <a:rPr lang="en-US" dirty="0">
                <a:solidFill>
                  <a:srgbClr val="00B0F0"/>
                </a:solidFill>
              </a:rPr>
              <a:t>d</a:t>
            </a:r>
            <a:r>
              <a:rPr lang="en-US" dirty="0"/>
              <a:t> B</a:t>
            </a:r>
            <a:r>
              <a:rPr lang="en-US" dirty="0">
                <a:solidFill>
                  <a:srgbClr val="FF0000"/>
                </a:solidFill>
              </a:rPr>
              <a:t>a</a:t>
            </a:r>
            <a:r>
              <a:rPr lang="en-US" dirty="0">
                <a:solidFill>
                  <a:srgbClr val="92D050"/>
                </a:solidFill>
              </a:rPr>
              <a:t>c</a:t>
            </a:r>
            <a:r>
              <a:rPr lang="en-US" dirty="0">
                <a:solidFill>
                  <a:srgbClr val="FFC000"/>
                </a:solidFill>
              </a:rPr>
              <a:t>k</a:t>
            </a:r>
            <a:r>
              <a:rPr lang="en-US" dirty="0"/>
              <a:t> </a:t>
            </a:r>
            <a:r>
              <a:rPr lang="en-US" dirty="0">
                <a:solidFill>
                  <a:srgbClr val="FF0000"/>
                </a:solidFill>
              </a:rPr>
              <a:t>E</a:t>
            </a:r>
            <a:r>
              <a:rPr lang="en-US" dirty="0">
                <a:solidFill>
                  <a:srgbClr val="92D050"/>
                </a:solidFill>
              </a:rPr>
              <a:t>m</a:t>
            </a:r>
            <a:r>
              <a:rPr lang="en-US" dirty="0">
                <a:solidFill>
                  <a:srgbClr val="7030A0"/>
                </a:solidFill>
              </a:rPr>
              <a:t>f</a:t>
            </a:r>
            <a:endParaRPr lang="en-US" dirty="0"/>
          </a:p>
        </p:txBody>
      </p:sp>
    </p:spTree>
    <p:extLst>
      <p:ext uri="{BB962C8B-B14F-4D97-AF65-F5344CB8AC3E}">
        <p14:creationId xmlns:p14="http://schemas.microsoft.com/office/powerpoint/2010/main" val="199400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92D050"/>
                </a:solidFill>
              </a:rPr>
              <a:t>7</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7030A0"/>
                </a:solidFill>
              </a:rPr>
              <a:t>t</a:t>
            </a:r>
            <a:r>
              <a:rPr lang="en-US" dirty="0">
                <a:solidFill>
                  <a:srgbClr val="FFC000"/>
                </a:solidFill>
              </a:rPr>
              <a:t>r</a:t>
            </a:r>
            <a:r>
              <a:rPr lang="en-US" dirty="0">
                <a:solidFill>
                  <a:srgbClr val="00B0F0"/>
                </a:solidFill>
              </a:rPr>
              <a:t>i</a:t>
            </a:r>
            <a:r>
              <a:rPr lang="en-US" dirty="0">
                <a:solidFill>
                  <a:srgbClr val="92D050"/>
                </a:solidFill>
              </a:rPr>
              <a:t>c</a:t>
            </a:r>
            <a:r>
              <a:rPr lang="en-US" dirty="0"/>
              <a:t> G</a:t>
            </a:r>
            <a:r>
              <a:rPr lang="en-US" dirty="0">
                <a:solidFill>
                  <a:srgbClr val="FF0000"/>
                </a:solidFill>
              </a:rPr>
              <a:t>e</a:t>
            </a:r>
            <a:r>
              <a:rPr lang="en-US" dirty="0">
                <a:solidFill>
                  <a:srgbClr val="92D050"/>
                </a:solidFill>
              </a:rPr>
              <a:t>n</a:t>
            </a:r>
            <a:r>
              <a:rPr lang="en-US" dirty="0">
                <a:solidFill>
                  <a:srgbClr val="FF0000"/>
                </a:solidFill>
              </a:rPr>
              <a:t>e</a:t>
            </a:r>
            <a:r>
              <a:rPr lang="en-US" dirty="0">
                <a:solidFill>
                  <a:srgbClr val="FFC000"/>
                </a:solidFill>
              </a:rPr>
              <a:t>r</a:t>
            </a:r>
            <a:r>
              <a:rPr lang="en-US" dirty="0">
                <a:solidFill>
                  <a:srgbClr val="FF0000"/>
                </a:solidFill>
              </a:rPr>
              <a:t>a</a:t>
            </a:r>
            <a:r>
              <a:rPr lang="en-US" dirty="0">
                <a:solidFill>
                  <a:srgbClr val="7030A0"/>
                </a:solidFill>
              </a:rPr>
              <a:t>t</a:t>
            </a:r>
            <a:r>
              <a:rPr lang="en-US" dirty="0">
                <a:solidFill>
                  <a:srgbClr val="FF0000"/>
                </a:solidFill>
              </a:rPr>
              <a:t>o</a:t>
            </a:r>
            <a:r>
              <a:rPr lang="en-US" dirty="0">
                <a:solidFill>
                  <a:srgbClr val="FFC000"/>
                </a:solidFill>
              </a:rPr>
              <a:t>r</a:t>
            </a:r>
            <a:r>
              <a:rPr lang="en-US" dirty="0"/>
              <a:t>s </a:t>
            </a:r>
            <a:r>
              <a:rPr lang="en-US" dirty="0">
                <a:solidFill>
                  <a:srgbClr val="C00000"/>
                </a:solidFill>
              </a:rPr>
              <a:t>a</a:t>
            </a:r>
            <a:r>
              <a:rPr lang="en-US" dirty="0">
                <a:solidFill>
                  <a:srgbClr val="92D050"/>
                </a:solidFill>
              </a:rPr>
              <a:t>n</a:t>
            </a:r>
            <a:r>
              <a:rPr lang="en-US" dirty="0">
                <a:solidFill>
                  <a:srgbClr val="00B0F0"/>
                </a:solidFill>
              </a:rPr>
              <a:t>d</a:t>
            </a:r>
            <a:r>
              <a:rPr lang="en-US" dirty="0"/>
              <a:t> B</a:t>
            </a:r>
            <a:r>
              <a:rPr lang="en-US" dirty="0">
                <a:solidFill>
                  <a:srgbClr val="FF0000"/>
                </a:solidFill>
              </a:rPr>
              <a:t>a</a:t>
            </a:r>
            <a:r>
              <a:rPr lang="en-US" dirty="0">
                <a:solidFill>
                  <a:srgbClr val="92D050"/>
                </a:solidFill>
              </a:rPr>
              <a:t>c</a:t>
            </a:r>
            <a:r>
              <a:rPr lang="en-US" dirty="0">
                <a:solidFill>
                  <a:srgbClr val="FFC000"/>
                </a:solidFill>
              </a:rPr>
              <a:t>k</a:t>
            </a:r>
            <a:r>
              <a:rPr lang="en-US" dirty="0"/>
              <a:t> </a:t>
            </a:r>
            <a:r>
              <a:rPr lang="en-US" dirty="0">
                <a:solidFill>
                  <a:srgbClr val="FF0000"/>
                </a:solidFill>
              </a:rPr>
              <a:t>E</a:t>
            </a:r>
            <a:r>
              <a:rPr lang="en-US" dirty="0">
                <a:solidFill>
                  <a:srgbClr val="92D050"/>
                </a:solidFill>
              </a:rPr>
              <a:t>m</a:t>
            </a:r>
            <a:r>
              <a:rPr lang="en-US" dirty="0">
                <a:solidFill>
                  <a:srgbClr val="7030A0"/>
                </a:solidFill>
              </a:rPr>
              <a:t>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Back </a:t>
                </a:r>
                <a:r>
                  <a:rPr lang="en-US" dirty="0" err="1"/>
                  <a:t>emf</a:t>
                </a:r>
                <a:endParaRPr lang="en-US" dirty="0"/>
              </a:p>
              <a:p>
                <a:pPr lvl="1"/>
                <a:r>
                  <a:rPr lang="en-US" dirty="0"/>
                  <a:t>When a coil is turned in a B-field an </a:t>
                </a:r>
                <a:r>
                  <a:rPr lang="en-US" dirty="0" err="1"/>
                  <a:t>emf</a:t>
                </a:r>
                <a:r>
                  <a:rPr lang="en-US" dirty="0"/>
                  <a:t> is produced</a:t>
                </a:r>
              </a:p>
              <a:p>
                <a:pPr lvl="1"/>
                <a:r>
                  <a:rPr lang="en-US" dirty="0"/>
                  <a:t>If an electric motor is running, its coil is turning in a B-field</a:t>
                </a:r>
              </a:p>
              <a:p>
                <a:pPr lvl="1"/>
                <a:r>
                  <a:rPr lang="en-US" dirty="0"/>
                  <a:t>By Lenz’s Law, this </a:t>
                </a:r>
                <a:r>
                  <a:rPr lang="en-US" dirty="0" err="1"/>
                  <a:t>emf</a:t>
                </a:r>
                <a:r>
                  <a:rPr lang="en-US" dirty="0"/>
                  <a:t> will oppose the </a:t>
                </a:r>
                <a:r>
                  <a:rPr lang="en-US" dirty="0" err="1"/>
                  <a:t>emf</a:t>
                </a:r>
                <a:r>
                  <a:rPr lang="en-US" dirty="0"/>
                  <a:t> used to turn the motor (called back </a:t>
                </a:r>
                <a:r>
                  <a:rPr lang="en-US" dirty="0" err="1"/>
                  <a:t>emf</a:t>
                </a:r>
                <a:r>
                  <a:rPr lang="en-US" dirty="0"/>
                  <a:t>)</a:t>
                </a:r>
              </a:p>
              <a:p>
                <a:pPr lvl="1"/>
                <a:r>
                  <a:rPr lang="en-US" dirty="0"/>
                  <a:t>It will reduce the voltage across the motor and cause it to draw less current (</a:t>
                </a:r>
                <a14:m>
                  <m:oMath xmlns:m="http://schemas.openxmlformats.org/officeDocument/2006/math">
                    <m:r>
                      <a:rPr lang="en-US" i="1" dirty="0" smtClean="0">
                        <a:latin typeface="Cambria Math"/>
                      </a:rPr>
                      <m:t>𝑉</m:t>
                    </m:r>
                    <m:r>
                      <a:rPr lang="en-US" i="1" dirty="0" smtClean="0">
                        <a:latin typeface="Cambria Math"/>
                      </a:rPr>
                      <m:t>=</m:t>
                    </m:r>
                    <m:r>
                      <a:rPr lang="en-US" i="1" dirty="0" smtClean="0">
                        <a:latin typeface="Cambria Math"/>
                      </a:rPr>
                      <m:t>𝐼𝑅</m:t>
                    </m:r>
                  </m:oMath>
                </a14:m>
                <a:r>
                  <a:rPr lang="en-US" dirty="0"/>
                  <a:t>)</a:t>
                </a:r>
              </a:p>
              <a:p>
                <a:pPr lvl="1"/>
                <a:r>
                  <a:rPr lang="en-US" dirty="0"/>
                  <a:t>The back </a:t>
                </a:r>
                <a:r>
                  <a:rPr lang="en-US" dirty="0" err="1"/>
                  <a:t>emf</a:t>
                </a:r>
                <a:r>
                  <a:rPr lang="en-US" dirty="0"/>
                  <a:t> is proportional to the speed, so when motor starts it draws max </a:t>
                </a:r>
                <a:r>
                  <a:rPr lang="en-US" i="1" dirty="0"/>
                  <a:t>I</a:t>
                </a:r>
                <a:r>
                  <a:rPr lang="en-US" dirty="0"/>
                  <a:t>, but as it speeds up the </a:t>
                </a:r>
                <a:r>
                  <a:rPr lang="en-US" i="1" dirty="0"/>
                  <a:t>I</a:t>
                </a:r>
                <a:r>
                  <a:rPr lang="en-US" dirty="0"/>
                  <a:t> decreases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50" t="-2830" r="-650"/>
                </a:stretch>
              </a:blipFill>
            </p:spPr>
            <p:txBody>
              <a:bodyPr/>
              <a:lstStyle/>
              <a:p>
                <a:r>
                  <a:rPr lang="en-US">
                    <a:noFill/>
                  </a:rPr>
                  <a:t> </a:t>
                </a:r>
              </a:p>
            </p:txBody>
          </p:sp>
        </mc:Fallback>
      </mc:AlternateContent>
    </p:spTree>
    <p:extLst>
      <p:ext uri="{BB962C8B-B14F-4D97-AF65-F5344CB8AC3E}">
        <p14:creationId xmlns:p14="http://schemas.microsoft.com/office/powerpoint/2010/main" val="42520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rPr>
              <a:t>9</a:t>
            </a:r>
            <a:r>
              <a:rPr lang="en-US" dirty="0"/>
              <a:t>-0</a:t>
            </a:r>
            <a:r>
              <a:rPr lang="en-US" dirty="0">
                <a:solidFill>
                  <a:srgbClr val="92D050"/>
                </a:solidFill>
              </a:rPr>
              <a:t>7</a:t>
            </a:r>
            <a:r>
              <a:rPr lang="en-US" dirty="0"/>
              <a:t> </a:t>
            </a:r>
            <a:r>
              <a:rPr lang="en-US" dirty="0">
                <a:solidFill>
                  <a:srgbClr val="FFC000"/>
                </a:solidFill>
              </a:rPr>
              <a:t>H</a:t>
            </a:r>
            <a:r>
              <a:rPr lang="en-US" dirty="0">
                <a:solidFill>
                  <a:srgbClr val="FF0000"/>
                </a:solidFill>
              </a:rPr>
              <a:t>o</a:t>
            </a:r>
            <a:r>
              <a:rPr lang="en-US" dirty="0">
                <a:solidFill>
                  <a:srgbClr val="7030A0"/>
                </a:solidFill>
              </a:rPr>
              <a:t>m</a:t>
            </a:r>
            <a:r>
              <a:rPr lang="en-US" dirty="0">
                <a:solidFill>
                  <a:srgbClr val="FF0000"/>
                </a:solidFill>
              </a:rPr>
              <a:t>e</a:t>
            </a:r>
            <a:r>
              <a:rPr lang="en-US" dirty="0"/>
              <a:t>w</a:t>
            </a:r>
            <a:r>
              <a:rPr lang="en-US" dirty="0">
                <a:solidFill>
                  <a:srgbClr val="FF0000"/>
                </a:solidFill>
              </a:rPr>
              <a:t>o</a:t>
            </a:r>
            <a:r>
              <a:rPr lang="en-US" dirty="0">
                <a:solidFill>
                  <a:srgbClr val="7030A0"/>
                </a:solidFill>
              </a:rPr>
              <a:t>r</a:t>
            </a:r>
            <a:r>
              <a:rPr lang="en-US" dirty="0"/>
              <a:t>k</a:t>
            </a:r>
          </a:p>
        </p:txBody>
      </p:sp>
      <p:sp>
        <p:nvSpPr>
          <p:cNvPr id="3" name="Content Placeholder 2"/>
          <p:cNvSpPr>
            <a:spLocks noGrp="1"/>
          </p:cNvSpPr>
          <p:nvPr>
            <p:ph idx="1"/>
          </p:nvPr>
        </p:nvSpPr>
        <p:spPr/>
        <p:txBody>
          <a:bodyPr>
            <a:normAutofit/>
          </a:bodyPr>
          <a:lstStyle/>
          <a:p>
            <a:r>
              <a:rPr lang="en-US" dirty="0"/>
              <a:t>Please generate plenty of answers</a:t>
            </a:r>
          </a:p>
          <a:p>
            <a:endParaRPr lang="en-US" dirty="0"/>
          </a:p>
          <a:p>
            <a:r>
              <a:rPr lang="en-US" dirty="0"/>
              <a:t>Read </a:t>
            </a:r>
          </a:p>
          <a:p>
            <a:pPr lvl="1"/>
            <a:r>
              <a:rPr lang="en-US" dirty="0"/>
              <a:t>OpenStax College Physics 2e 23.7-23.8</a:t>
            </a:r>
          </a:p>
          <a:p>
            <a:pPr lvl="1"/>
            <a:r>
              <a:rPr lang="en-US" dirty="0"/>
              <a:t>OR</a:t>
            </a:r>
          </a:p>
          <a:p>
            <a:pPr lvl="1"/>
            <a:r>
              <a:rPr lang="en-US" dirty="0"/>
              <a:t>OpenStax High School Physics 20.2</a:t>
            </a:r>
          </a:p>
          <a:p>
            <a:endParaRPr lang="en-US" dirty="0"/>
          </a:p>
          <a:p>
            <a:endParaRPr lang="en-US" dirty="0"/>
          </a:p>
        </p:txBody>
      </p:sp>
    </p:spTree>
    <p:extLst>
      <p:ext uri="{BB962C8B-B14F-4D97-AF65-F5344CB8AC3E}">
        <p14:creationId xmlns:p14="http://schemas.microsoft.com/office/powerpoint/2010/main" val="8635200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42C3-DC97-4D04-B1D4-A0AC1D0C33C2}"/>
              </a:ext>
            </a:extLst>
          </p:cNvPr>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C00000"/>
                </a:solidFill>
              </a:rPr>
              <a:t>8</a:t>
            </a:r>
            <a:r>
              <a:rPr lang="en-US" dirty="0"/>
              <a:t> </a:t>
            </a:r>
            <a:r>
              <a:rPr lang="en-US" dirty="0">
                <a:solidFill>
                  <a:srgbClr val="00B0F0"/>
                </a:solidFill>
              </a:rPr>
              <a:t>T</a:t>
            </a:r>
            <a:r>
              <a:rPr lang="en-US" dirty="0">
                <a:solidFill>
                  <a:srgbClr val="92D050"/>
                </a:solidFill>
              </a:rPr>
              <a:t>r</a:t>
            </a:r>
            <a:r>
              <a:rPr lang="en-US" dirty="0">
                <a:solidFill>
                  <a:srgbClr val="FF0000"/>
                </a:solidFill>
              </a:rPr>
              <a:t>a</a:t>
            </a:r>
            <a:r>
              <a:rPr lang="en-US" dirty="0">
                <a:solidFill>
                  <a:srgbClr val="FFC000"/>
                </a:solidFill>
              </a:rPr>
              <a:t>n</a:t>
            </a:r>
            <a:r>
              <a:rPr lang="en-US" dirty="0"/>
              <a:t>s</a:t>
            </a:r>
            <a:r>
              <a:rPr lang="en-US" dirty="0">
                <a:solidFill>
                  <a:srgbClr val="00B0F0"/>
                </a:solidFill>
              </a:rPr>
              <a:t>f</a:t>
            </a:r>
            <a:r>
              <a:rPr lang="en-US" dirty="0">
                <a:solidFill>
                  <a:srgbClr val="FF0000"/>
                </a:solidFill>
              </a:rPr>
              <a:t>o</a:t>
            </a:r>
            <a:r>
              <a:rPr lang="en-US" dirty="0">
                <a:solidFill>
                  <a:srgbClr val="92D050"/>
                </a:solidFill>
              </a:rPr>
              <a:t>r</a:t>
            </a:r>
            <a:r>
              <a:rPr lang="en-US" dirty="0">
                <a:solidFill>
                  <a:srgbClr val="FFC000"/>
                </a:solidFill>
              </a:rPr>
              <a:t>m</a:t>
            </a:r>
            <a:r>
              <a:rPr lang="en-US" dirty="0">
                <a:solidFill>
                  <a:srgbClr val="FF0000"/>
                </a:solidFill>
              </a:rPr>
              <a:t>e</a:t>
            </a:r>
            <a:r>
              <a:rPr lang="en-US" dirty="0">
                <a:solidFill>
                  <a:srgbClr val="92D050"/>
                </a:solidFill>
              </a:rPr>
              <a:t>r</a:t>
            </a:r>
            <a:r>
              <a:rPr lang="en-US" dirty="0"/>
              <a:t>s </a:t>
            </a:r>
            <a:r>
              <a:rPr lang="en-US" dirty="0">
                <a:solidFill>
                  <a:srgbClr val="C00000"/>
                </a:solidFill>
              </a:rPr>
              <a:t>a</a:t>
            </a:r>
            <a:r>
              <a:rPr lang="en-US" dirty="0">
                <a:solidFill>
                  <a:srgbClr val="FFC000"/>
                </a:solidFill>
              </a:rPr>
              <a:t>n</a:t>
            </a:r>
            <a:r>
              <a:rPr lang="en-US" dirty="0">
                <a:solidFill>
                  <a:srgbClr val="00B0F0"/>
                </a:solidFill>
              </a:rPr>
              <a:t>d</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00B0F0"/>
                </a:solidFill>
              </a:rPr>
              <a:t>t</a:t>
            </a:r>
            <a:r>
              <a:rPr lang="en-US" dirty="0">
                <a:solidFill>
                  <a:srgbClr val="92D050"/>
                </a:solidFill>
              </a:rPr>
              <a:t>r</a:t>
            </a:r>
            <a:r>
              <a:rPr lang="en-US" dirty="0">
                <a:solidFill>
                  <a:srgbClr val="00B0F0"/>
                </a:solidFill>
              </a:rPr>
              <a:t>i</a:t>
            </a:r>
            <a:r>
              <a:rPr lang="en-US" dirty="0"/>
              <a:t>c</a:t>
            </a:r>
            <a:r>
              <a:rPr lang="en-US" dirty="0">
                <a:solidFill>
                  <a:srgbClr val="FF0000"/>
                </a:solidFill>
              </a:rPr>
              <a:t>a</a:t>
            </a:r>
            <a:r>
              <a:rPr lang="en-US" dirty="0">
                <a:solidFill>
                  <a:srgbClr val="00B0F0"/>
                </a:solidFill>
              </a:rPr>
              <a:t>l</a:t>
            </a:r>
            <a:r>
              <a:rPr lang="en-US" dirty="0"/>
              <a:t> S</a:t>
            </a:r>
            <a:r>
              <a:rPr lang="en-US" dirty="0">
                <a:solidFill>
                  <a:srgbClr val="FF0000"/>
                </a:solidFill>
              </a:rPr>
              <a:t>a</a:t>
            </a:r>
            <a:r>
              <a:rPr lang="en-US" dirty="0">
                <a:solidFill>
                  <a:srgbClr val="00B0F0"/>
                </a:solidFill>
              </a:rPr>
              <a:t>f</a:t>
            </a:r>
            <a:r>
              <a:rPr lang="en-US" dirty="0">
                <a:solidFill>
                  <a:srgbClr val="FF0000"/>
                </a:solidFill>
              </a:rPr>
              <a:t>e</a:t>
            </a:r>
            <a:r>
              <a:rPr lang="en-US" dirty="0">
                <a:solidFill>
                  <a:srgbClr val="00B0F0"/>
                </a:solidFill>
              </a:rPr>
              <a:t>t</a:t>
            </a:r>
            <a:r>
              <a:rPr lang="en-US" dirty="0">
                <a:solidFill>
                  <a:srgbClr val="FFC000"/>
                </a:solidFill>
              </a:rPr>
              <a:t>y</a:t>
            </a:r>
            <a:endParaRPr lang="en-US" dirty="0"/>
          </a:p>
        </p:txBody>
      </p:sp>
      <p:sp>
        <p:nvSpPr>
          <p:cNvPr id="3" name="Text Placeholder 2">
            <a:extLst>
              <a:ext uri="{FF2B5EF4-FFF2-40B4-BE49-F238E27FC236}">
                <a16:creationId xmlns:a16="http://schemas.microsoft.com/office/drawing/2014/main" id="{D75490B3-D639-4BB0-BFEB-7E53BC15F2DC}"/>
              </a:ext>
            </a:extLst>
          </p:cNvPr>
          <p:cNvSpPr>
            <a:spLocks noGrp="1"/>
          </p:cNvSpPr>
          <p:nvPr>
            <p:ph type="body" idx="1"/>
          </p:nvPr>
        </p:nvSpPr>
        <p:spPr/>
        <p:txBody>
          <a:bodyPr/>
          <a:lstStyle/>
          <a:p>
            <a:r>
              <a:rPr lang="en-US" dirty="0"/>
              <a:t>In this lesson you will…</a:t>
            </a:r>
          </a:p>
          <a:p>
            <a:r>
              <a:rPr lang="en-US" dirty="0"/>
              <a:t>• Explain how a transformer works.</a:t>
            </a:r>
          </a:p>
          <a:p>
            <a:r>
              <a:rPr lang="en-US" dirty="0"/>
              <a:t>• Calculate voltage, current, and/or number of turns given the other quantities.</a:t>
            </a:r>
          </a:p>
          <a:p>
            <a:r>
              <a:rPr lang="en-US" dirty="0"/>
              <a:t>• Explain how various modern safety features in electric circuits work, with an emphasis on how induction is employed.</a:t>
            </a:r>
          </a:p>
        </p:txBody>
      </p:sp>
    </p:spTree>
    <p:extLst>
      <p:ext uri="{BB962C8B-B14F-4D97-AF65-F5344CB8AC3E}">
        <p14:creationId xmlns:p14="http://schemas.microsoft.com/office/powerpoint/2010/main" val="1318038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voltage in a wall outlet is approximately 110V. </a:t>
            </a:r>
          </a:p>
          <a:p>
            <a:endParaRPr lang="en-US" dirty="0"/>
          </a:p>
          <a:p>
            <a:r>
              <a:rPr lang="en-US" dirty="0"/>
              <a:t>Many electrical appliances can’t handle that many volts.</a:t>
            </a:r>
          </a:p>
          <a:p>
            <a:pPr lvl="1"/>
            <a:r>
              <a:rPr lang="en-US" dirty="0"/>
              <a:t>Computer speakers 9V</a:t>
            </a:r>
          </a:p>
          <a:p>
            <a:pPr lvl="1"/>
            <a:r>
              <a:rPr lang="en-US" dirty="0"/>
              <a:t>Projection TV 15000V</a:t>
            </a:r>
          </a:p>
          <a:p>
            <a:endParaRPr lang="en-US" dirty="0"/>
          </a:p>
          <a:p>
            <a:r>
              <a:rPr lang="en-US" dirty="0"/>
              <a:t>A transformer changes the voltage for the appliance.</a:t>
            </a:r>
          </a:p>
        </p:txBody>
      </p:sp>
      <p:sp>
        <p:nvSpPr>
          <p:cNvPr id="3" name="Title 2"/>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C00000"/>
                </a:solidFill>
              </a:rPr>
              <a:t>8</a:t>
            </a:r>
            <a:r>
              <a:rPr lang="en-US" dirty="0"/>
              <a:t> </a:t>
            </a:r>
            <a:r>
              <a:rPr lang="en-US" dirty="0">
                <a:solidFill>
                  <a:srgbClr val="00B0F0"/>
                </a:solidFill>
              </a:rPr>
              <a:t>T</a:t>
            </a:r>
            <a:r>
              <a:rPr lang="en-US" dirty="0">
                <a:solidFill>
                  <a:srgbClr val="92D050"/>
                </a:solidFill>
              </a:rPr>
              <a:t>r</a:t>
            </a:r>
            <a:r>
              <a:rPr lang="en-US" dirty="0">
                <a:solidFill>
                  <a:srgbClr val="FF0000"/>
                </a:solidFill>
              </a:rPr>
              <a:t>a</a:t>
            </a:r>
            <a:r>
              <a:rPr lang="en-US" dirty="0">
                <a:solidFill>
                  <a:srgbClr val="FFC000"/>
                </a:solidFill>
              </a:rPr>
              <a:t>n</a:t>
            </a:r>
            <a:r>
              <a:rPr lang="en-US" dirty="0"/>
              <a:t>s</a:t>
            </a:r>
            <a:r>
              <a:rPr lang="en-US" dirty="0">
                <a:solidFill>
                  <a:srgbClr val="00B0F0"/>
                </a:solidFill>
              </a:rPr>
              <a:t>f</a:t>
            </a:r>
            <a:r>
              <a:rPr lang="en-US" dirty="0">
                <a:solidFill>
                  <a:srgbClr val="FF0000"/>
                </a:solidFill>
              </a:rPr>
              <a:t>o</a:t>
            </a:r>
            <a:r>
              <a:rPr lang="en-US" dirty="0">
                <a:solidFill>
                  <a:srgbClr val="92D050"/>
                </a:solidFill>
              </a:rPr>
              <a:t>r</a:t>
            </a:r>
            <a:r>
              <a:rPr lang="en-US" dirty="0">
                <a:solidFill>
                  <a:srgbClr val="FFC000"/>
                </a:solidFill>
              </a:rPr>
              <a:t>m</a:t>
            </a:r>
            <a:r>
              <a:rPr lang="en-US" dirty="0">
                <a:solidFill>
                  <a:srgbClr val="FF0000"/>
                </a:solidFill>
              </a:rPr>
              <a:t>e</a:t>
            </a:r>
            <a:r>
              <a:rPr lang="en-US" dirty="0">
                <a:solidFill>
                  <a:srgbClr val="92D050"/>
                </a:solidFill>
              </a:rPr>
              <a:t>r</a:t>
            </a:r>
            <a:r>
              <a:rPr lang="en-US" dirty="0"/>
              <a:t>s </a:t>
            </a:r>
            <a:r>
              <a:rPr lang="en-US" dirty="0">
                <a:solidFill>
                  <a:srgbClr val="C00000"/>
                </a:solidFill>
              </a:rPr>
              <a:t>a</a:t>
            </a:r>
            <a:r>
              <a:rPr lang="en-US" dirty="0">
                <a:solidFill>
                  <a:srgbClr val="FFC000"/>
                </a:solidFill>
              </a:rPr>
              <a:t>n</a:t>
            </a:r>
            <a:r>
              <a:rPr lang="en-US" dirty="0">
                <a:solidFill>
                  <a:srgbClr val="00B0F0"/>
                </a:solidFill>
              </a:rPr>
              <a:t>d</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00B0F0"/>
                </a:solidFill>
              </a:rPr>
              <a:t>t</a:t>
            </a:r>
            <a:r>
              <a:rPr lang="en-US" dirty="0">
                <a:solidFill>
                  <a:srgbClr val="92D050"/>
                </a:solidFill>
              </a:rPr>
              <a:t>r</a:t>
            </a:r>
            <a:r>
              <a:rPr lang="en-US" dirty="0">
                <a:solidFill>
                  <a:srgbClr val="00B0F0"/>
                </a:solidFill>
              </a:rPr>
              <a:t>i</a:t>
            </a:r>
            <a:r>
              <a:rPr lang="en-US" dirty="0"/>
              <a:t>c</a:t>
            </a:r>
            <a:r>
              <a:rPr lang="en-US" dirty="0">
                <a:solidFill>
                  <a:srgbClr val="FF0000"/>
                </a:solidFill>
              </a:rPr>
              <a:t>a</a:t>
            </a:r>
            <a:r>
              <a:rPr lang="en-US" dirty="0">
                <a:solidFill>
                  <a:srgbClr val="00B0F0"/>
                </a:solidFill>
              </a:rPr>
              <a:t>l</a:t>
            </a:r>
            <a:r>
              <a:rPr lang="en-US" dirty="0"/>
              <a:t> S</a:t>
            </a:r>
            <a:r>
              <a:rPr lang="en-US" dirty="0">
                <a:solidFill>
                  <a:srgbClr val="FF0000"/>
                </a:solidFill>
              </a:rPr>
              <a:t>a</a:t>
            </a:r>
            <a:r>
              <a:rPr lang="en-US" dirty="0">
                <a:solidFill>
                  <a:srgbClr val="00B0F0"/>
                </a:solidFill>
              </a:rPr>
              <a:t>f</a:t>
            </a:r>
            <a:r>
              <a:rPr lang="en-US" dirty="0">
                <a:solidFill>
                  <a:srgbClr val="FF0000"/>
                </a:solidFill>
              </a:rPr>
              <a:t>e</a:t>
            </a:r>
            <a:r>
              <a:rPr lang="en-US" dirty="0">
                <a:solidFill>
                  <a:srgbClr val="00B0F0"/>
                </a:solidFill>
              </a:rPr>
              <a:t>t</a:t>
            </a:r>
            <a:r>
              <a:rPr lang="en-US" dirty="0">
                <a:solidFill>
                  <a:srgbClr val="FFC000"/>
                </a:solidFill>
              </a:rPr>
              <a:t>y</a:t>
            </a:r>
          </a:p>
        </p:txBody>
      </p:sp>
    </p:spTree>
    <p:extLst>
      <p:ext uri="{BB962C8B-B14F-4D97-AF65-F5344CB8AC3E}">
        <p14:creationId xmlns:p14="http://schemas.microsoft.com/office/powerpoint/2010/main" val="421565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C00000"/>
                </a:solidFill>
              </a:rPr>
              <a:t>8</a:t>
            </a:r>
            <a:r>
              <a:rPr lang="en-US" dirty="0"/>
              <a:t> </a:t>
            </a:r>
            <a:r>
              <a:rPr lang="en-US" dirty="0">
                <a:solidFill>
                  <a:srgbClr val="00B0F0"/>
                </a:solidFill>
              </a:rPr>
              <a:t>T</a:t>
            </a:r>
            <a:r>
              <a:rPr lang="en-US" dirty="0">
                <a:solidFill>
                  <a:srgbClr val="92D050"/>
                </a:solidFill>
              </a:rPr>
              <a:t>r</a:t>
            </a:r>
            <a:r>
              <a:rPr lang="en-US" dirty="0">
                <a:solidFill>
                  <a:srgbClr val="FF0000"/>
                </a:solidFill>
              </a:rPr>
              <a:t>a</a:t>
            </a:r>
            <a:r>
              <a:rPr lang="en-US" dirty="0">
                <a:solidFill>
                  <a:srgbClr val="FFC000"/>
                </a:solidFill>
              </a:rPr>
              <a:t>n</a:t>
            </a:r>
            <a:r>
              <a:rPr lang="en-US" dirty="0"/>
              <a:t>s</a:t>
            </a:r>
            <a:r>
              <a:rPr lang="en-US" dirty="0">
                <a:solidFill>
                  <a:srgbClr val="00B0F0"/>
                </a:solidFill>
              </a:rPr>
              <a:t>f</a:t>
            </a:r>
            <a:r>
              <a:rPr lang="en-US" dirty="0">
                <a:solidFill>
                  <a:srgbClr val="FF0000"/>
                </a:solidFill>
              </a:rPr>
              <a:t>o</a:t>
            </a:r>
            <a:r>
              <a:rPr lang="en-US" dirty="0">
                <a:solidFill>
                  <a:srgbClr val="92D050"/>
                </a:solidFill>
              </a:rPr>
              <a:t>r</a:t>
            </a:r>
            <a:r>
              <a:rPr lang="en-US" dirty="0">
                <a:solidFill>
                  <a:srgbClr val="FFC000"/>
                </a:solidFill>
              </a:rPr>
              <a:t>m</a:t>
            </a:r>
            <a:r>
              <a:rPr lang="en-US" dirty="0">
                <a:solidFill>
                  <a:srgbClr val="FF0000"/>
                </a:solidFill>
              </a:rPr>
              <a:t>e</a:t>
            </a:r>
            <a:r>
              <a:rPr lang="en-US" dirty="0">
                <a:solidFill>
                  <a:srgbClr val="92D050"/>
                </a:solidFill>
              </a:rPr>
              <a:t>r</a:t>
            </a:r>
            <a:r>
              <a:rPr lang="en-US" dirty="0"/>
              <a:t>s </a:t>
            </a:r>
            <a:r>
              <a:rPr lang="en-US" dirty="0">
                <a:solidFill>
                  <a:srgbClr val="C00000"/>
                </a:solidFill>
              </a:rPr>
              <a:t>a</a:t>
            </a:r>
            <a:r>
              <a:rPr lang="en-US" dirty="0">
                <a:solidFill>
                  <a:srgbClr val="FFC000"/>
                </a:solidFill>
              </a:rPr>
              <a:t>n</a:t>
            </a:r>
            <a:r>
              <a:rPr lang="en-US" dirty="0">
                <a:solidFill>
                  <a:srgbClr val="00B0F0"/>
                </a:solidFill>
              </a:rPr>
              <a:t>d</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00B0F0"/>
                </a:solidFill>
              </a:rPr>
              <a:t>t</a:t>
            </a:r>
            <a:r>
              <a:rPr lang="en-US" dirty="0">
                <a:solidFill>
                  <a:srgbClr val="92D050"/>
                </a:solidFill>
              </a:rPr>
              <a:t>r</a:t>
            </a:r>
            <a:r>
              <a:rPr lang="en-US" dirty="0">
                <a:solidFill>
                  <a:srgbClr val="00B0F0"/>
                </a:solidFill>
              </a:rPr>
              <a:t>i</a:t>
            </a:r>
            <a:r>
              <a:rPr lang="en-US" dirty="0"/>
              <a:t>c</a:t>
            </a:r>
            <a:r>
              <a:rPr lang="en-US" dirty="0">
                <a:solidFill>
                  <a:srgbClr val="FF0000"/>
                </a:solidFill>
              </a:rPr>
              <a:t>a</a:t>
            </a:r>
            <a:r>
              <a:rPr lang="en-US" dirty="0">
                <a:solidFill>
                  <a:srgbClr val="00B0F0"/>
                </a:solidFill>
              </a:rPr>
              <a:t>l</a:t>
            </a:r>
            <a:r>
              <a:rPr lang="en-US" dirty="0"/>
              <a:t> S</a:t>
            </a:r>
            <a:r>
              <a:rPr lang="en-US" dirty="0">
                <a:solidFill>
                  <a:srgbClr val="FF0000"/>
                </a:solidFill>
              </a:rPr>
              <a:t>a</a:t>
            </a:r>
            <a:r>
              <a:rPr lang="en-US" dirty="0">
                <a:solidFill>
                  <a:srgbClr val="00B0F0"/>
                </a:solidFill>
              </a:rPr>
              <a:t>f</a:t>
            </a:r>
            <a:r>
              <a:rPr lang="en-US" dirty="0">
                <a:solidFill>
                  <a:srgbClr val="FF0000"/>
                </a:solidFill>
              </a:rPr>
              <a:t>e</a:t>
            </a:r>
            <a:r>
              <a:rPr lang="en-US" dirty="0">
                <a:solidFill>
                  <a:srgbClr val="00B0F0"/>
                </a:solidFill>
              </a:rPr>
              <a:t>t</a:t>
            </a:r>
            <a:r>
              <a:rPr lang="en-US" dirty="0">
                <a:solidFill>
                  <a:srgbClr val="FFC000"/>
                </a:solidFill>
              </a:rPr>
              <a:t>y</a:t>
            </a:r>
            <a:endParaRPr lang="en-US" dirty="0"/>
          </a:p>
        </p:txBody>
      </p:sp>
      <p:sp>
        <p:nvSpPr>
          <p:cNvPr id="2" name="Content Placeholder 1"/>
          <p:cNvSpPr>
            <a:spLocks noGrp="1"/>
          </p:cNvSpPr>
          <p:nvPr>
            <p:ph idx="1"/>
          </p:nvPr>
        </p:nvSpPr>
        <p:spPr/>
        <p:txBody>
          <a:bodyPr>
            <a:normAutofit/>
          </a:bodyPr>
          <a:lstStyle/>
          <a:p>
            <a:r>
              <a:rPr lang="en-US" sz="2667" dirty="0"/>
              <a:t>The primary coil creates a magnetic field in the iron core.</a:t>
            </a:r>
          </a:p>
          <a:p>
            <a:r>
              <a:rPr lang="en-US" sz="2667" dirty="0"/>
              <a:t>Since the current in the coil is AC, the B-field is always changing.</a:t>
            </a:r>
          </a:p>
          <a:p>
            <a:r>
              <a:rPr lang="en-US" sz="2667" dirty="0"/>
              <a:t>The iron makes the B-field go through the secondary coil.</a:t>
            </a:r>
          </a:p>
          <a:p>
            <a:r>
              <a:rPr lang="en-US" sz="2667" dirty="0"/>
              <a:t>The changing B-field means the flux in the secondary coil is also changing and thus induces a </a:t>
            </a:r>
            <a:r>
              <a:rPr lang="en-US" sz="2667" dirty="0" err="1"/>
              <a:t>emf</a:t>
            </a:r>
            <a:r>
              <a:rPr lang="en-US" sz="2667" dirty="0"/>
              <a:t>.</a:t>
            </a:r>
          </a:p>
        </p:txBody>
      </p:sp>
      <p:pic>
        <p:nvPicPr>
          <p:cNvPr id="4" name="Picture 3" descr="F22.30.jpg"/>
          <p:cNvPicPr>
            <a:picLocks noChangeAspect="1"/>
          </p:cNvPicPr>
          <p:nvPr/>
        </p:nvPicPr>
        <p:blipFill>
          <a:blip r:embed="rId3" cstate="print"/>
          <a:stretch>
            <a:fillRect/>
          </a:stretch>
        </p:blipFill>
        <p:spPr>
          <a:xfrm>
            <a:off x="1453382" y="4041648"/>
            <a:ext cx="9231320" cy="28163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15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C00000"/>
                </a:solidFill>
              </a:rPr>
              <a:t>8</a:t>
            </a:r>
            <a:r>
              <a:rPr lang="en-US" dirty="0"/>
              <a:t> </a:t>
            </a:r>
            <a:r>
              <a:rPr lang="en-US" dirty="0">
                <a:solidFill>
                  <a:srgbClr val="00B0F0"/>
                </a:solidFill>
              </a:rPr>
              <a:t>T</a:t>
            </a:r>
            <a:r>
              <a:rPr lang="en-US" dirty="0">
                <a:solidFill>
                  <a:srgbClr val="92D050"/>
                </a:solidFill>
              </a:rPr>
              <a:t>r</a:t>
            </a:r>
            <a:r>
              <a:rPr lang="en-US" dirty="0">
                <a:solidFill>
                  <a:srgbClr val="FF0000"/>
                </a:solidFill>
              </a:rPr>
              <a:t>a</a:t>
            </a:r>
            <a:r>
              <a:rPr lang="en-US" dirty="0">
                <a:solidFill>
                  <a:srgbClr val="FFC000"/>
                </a:solidFill>
              </a:rPr>
              <a:t>n</a:t>
            </a:r>
            <a:r>
              <a:rPr lang="en-US" dirty="0"/>
              <a:t>s</a:t>
            </a:r>
            <a:r>
              <a:rPr lang="en-US" dirty="0">
                <a:solidFill>
                  <a:srgbClr val="00B0F0"/>
                </a:solidFill>
              </a:rPr>
              <a:t>f</a:t>
            </a:r>
            <a:r>
              <a:rPr lang="en-US" dirty="0">
                <a:solidFill>
                  <a:srgbClr val="FF0000"/>
                </a:solidFill>
              </a:rPr>
              <a:t>o</a:t>
            </a:r>
            <a:r>
              <a:rPr lang="en-US" dirty="0">
                <a:solidFill>
                  <a:srgbClr val="92D050"/>
                </a:solidFill>
              </a:rPr>
              <a:t>r</a:t>
            </a:r>
            <a:r>
              <a:rPr lang="en-US" dirty="0">
                <a:solidFill>
                  <a:srgbClr val="FFC000"/>
                </a:solidFill>
              </a:rPr>
              <a:t>m</a:t>
            </a:r>
            <a:r>
              <a:rPr lang="en-US" dirty="0">
                <a:solidFill>
                  <a:srgbClr val="FF0000"/>
                </a:solidFill>
              </a:rPr>
              <a:t>e</a:t>
            </a:r>
            <a:r>
              <a:rPr lang="en-US" dirty="0">
                <a:solidFill>
                  <a:srgbClr val="92D050"/>
                </a:solidFill>
              </a:rPr>
              <a:t>r</a:t>
            </a:r>
            <a:r>
              <a:rPr lang="en-US" dirty="0"/>
              <a:t>s </a:t>
            </a:r>
            <a:r>
              <a:rPr lang="en-US" dirty="0">
                <a:solidFill>
                  <a:srgbClr val="C00000"/>
                </a:solidFill>
              </a:rPr>
              <a:t>a</a:t>
            </a:r>
            <a:r>
              <a:rPr lang="en-US" dirty="0">
                <a:solidFill>
                  <a:srgbClr val="FFC000"/>
                </a:solidFill>
              </a:rPr>
              <a:t>n</a:t>
            </a:r>
            <a:r>
              <a:rPr lang="en-US" dirty="0">
                <a:solidFill>
                  <a:srgbClr val="00B0F0"/>
                </a:solidFill>
              </a:rPr>
              <a:t>d</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00B0F0"/>
                </a:solidFill>
              </a:rPr>
              <a:t>t</a:t>
            </a:r>
            <a:r>
              <a:rPr lang="en-US" dirty="0">
                <a:solidFill>
                  <a:srgbClr val="92D050"/>
                </a:solidFill>
              </a:rPr>
              <a:t>r</a:t>
            </a:r>
            <a:r>
              <a:rPr lang="en-US" dirty="0">
                <a:solidFill>
                  <a:srgbClr val="00B0F0"/>
                </a:solidFill>
              </a:rPr>
              <a:t>i</a:t>
            </a:r>
            <a:r>
              <a:rPr lang="en-US" dirty="0"/>
              <a:t>c</a:t>
            </a:r>
            <a:r>
              <a:rPr lang="en-US" dirty="0">
                <a:solidFill>
                  <a:srgbClr val="FF0000"/>
                </a:solidFill>
              </a:rPr>
              <a:t>a</a:t>
            </a:r>
            <a:r>
              <a:rPr lang="en-US" dirty="0">
                <a:solidFill>
                  <a:srgbClr val="00B0F0"/>
                </a:solidFill>
              </a:rPr>
              <a:t>l</a:t>
            </a:r>
            <a:r>
              <a:rPr lang="en-US" dirty="0"/>
              <a:t> S</a:t>
            </a:r>
            <a:r>
              <a:rPr lang="en-US" dirty="0">
                <a:solidFill>
                  <a:srgbClr val="FF0000"/>
                </a:solidFill>
              </a:rPr>
              <a:t>a</a:t>
            </a:r>
            <a:r>
              <a:rPr lang="en-US" dirty="0">
                <a:solidFill>
                  <a:srgbClr val="00B0F0"/>
                </a:solidFill>
              </a:rPr>
              <a:t>f</a:t>
            </a:r>
            <a:r>
              <a:rPr lang="en-US" dirty="0">
                <a:solidFill>
                  <a:srgbClr val="FF0000"/>
                </a:solidFill>
              </a:rPr>
              <a:t>e</a:t>
            </a:r>
            <a:r>
              <a:rPr lang="en-US" dirty="0">
                <a:solidFill>
                  <a:srgbClr val="00B0F0"/>
                </a:solidFill>
              </a:rPr>
              <a:t>t</a:t>
            </a:r>
            <a:r>
              <a:rPr lang="en-US" dirty="0">
                <a:solidFill>
                  <a:srgbClr val="FFC000"/>
                </a:solidFill>
              </a:rPr>
              <a:t>y</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1600200"/>
                <a:ext cx="12192000" cy="5257800"/>
              </a:xfrm>
            </p:spPr>
            <p:txBody>
              <a:bodyPr>
                <a:normAutofit fontScale="70000" lnSpcReduction="20000"/>
              </a:bodyPr>
              <a:lstStyle/>
              <a:p>
                <a:r>
                  <a:rPr lang="en-US" dirty="0"/>
                  <a:t>Induced </a:t>
                </a:r>
                <a:r>
                  <a:rPr lang="en-US" dirty="0" err="1"/>
                  <a:t>emf</a:t>
                </a: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𝑒𝑚</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𝑆</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𝑆</m:t>
                          </m:r>
                        </m:sub>
                      </m:sSub>
                      <m:f>
                        <m:fPr>
                          <m:ctrlPr>
                            <a:rPr lang="en-US" b="0" i="1" smtClean="0">
                              <a:latin typeface="Cambria Math" panose="02040503050406030204" pitchFamily="18" charset="0"/>
                            </a:rPr>
                          </m:ctrlPr>
                        </m:fPr>
                        <m:num>
                          <m:r>
                            <m:rPr>
                              <m:sty m:val="p"/>
                            </m:rPr>
                            <a:rPr lang="en-US" b="0" i="0" smtClean="0">
                              <a:latin typeface="Cambria Math"/>
                            </a:rPr>
                            <m:t>ΔΦ</m:t>
                          </m:r>
                        </m:num>
                        <m:den>
                          <m:r>
                            <m:rPr>
                              <m:sty m:val="p"/>
                            </m:rPr>
                            <a:rPr lang="en-US" b="0" i="0" smtClean="0">
                              <a:latin typeface="Cambria Math"/>
                            </a:rPr>
                            <m:t>Δ</m:t>
                          </m:r>
                          <m:r>
                            <a:rPr lang="en-US" b="0" i="1" smtClean="0">
                              <a:latin typeface="Cambria Math"/>
                            </a:rPr>
                            <m:t>𝑡</m:t>
                          </m:r>
                        </m:den>
                      </m:f>
                    </m:oMath>
                  </m:oMathPara>
                </a14:m>
                <a:endParaRPr lang="en-US" dirty="0"/>
              </a:p>
              <a:p>
                <a:r>
                  <a:rPr lang="en-US" dirty="0"/>
                  <a:t>Primary </a:t>
                </a:r>
                <a:r>
                  <a:rPr lang="en-US" dirty="0" err="1"/>
                  <a:t>emf</a:t>
                </a: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𝑒𝑚</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𝑃</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𝑃</m:t>
                          </m:r>
                        </m:sub>
                      </m:sSub>
                      <m:f>
                        <m:fPr>
                          <m:ctrlPr>
                            <a:rPr lang="en-US" b="0" i="1" smtClean="0">
                              <a:latin typeface="Cambria Math" panose="02040503050406030204" pitchFamily="18" charset="0"/>
                            </a:rPr>
                          </m:ctrlPr>
                        </m:fPr>
                        <m:num>
                          <m:r>
                            <m:rPr>
                              <m:sty m:val="p"/>
                            </m:rPr>
                            <a:rPr lang="en-US" b="0" i="0" smtClean="0">
                              <a:latin typeface="Cambria Math"/>
                            </a:rPr>
                            <m:t>ΔΦ</m:t>
                          </m:r>
                        </m:num>
                        <m:den>
                          <m:r>
                            <m:rPr>
                              <m:sty m:val="p"/>
                            </m:rPr>
                            <a:rPr lang="en-US" b="0" i="0" smtClean="0">
                              <a:latin typeface="Cambria Math"/>
                            </a:rPr>
                            <m:t>Δ</m:t>
                          </m:r>
                          <m:r>
                            <a:rPr lang="en-US" b="0" i="1" smtClean="0">
                              <a:latin typeface="Cambria Math"/>
                            </a:rPr>
                            <m:t>𝑡</m:t>
                          </m:r>
                        </m:den>
                      </m:f>
                    </m:oMath>
                  </m:oMathPara>
                </a14:m>
                <a:endParaRPr lang="en-US" dirty="0"/>
              </a:p>
              <a:p>
                <a:r>
                  <a:rPr lang="en-US" dirty="0"/>
                  <a:t>Dividing</a:t>
                </a: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𝑒𝑚</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𝑆</m:t>
                              </m:r>
                            </m:sub>
                          </m:sSub>
                        </m:num>
                        <m:den>
                          <m:r>
                            <a:rPr lang="en-US" b="0" i="1" smtClean="0">
                              <a:latin typeface="Cambria Math"/>
                            </a:rPr>
                            <m:t>𝑒𝑚</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𝑃</m:t>
                              </m:r>
                            </m:sub>
                          </m:sSub>
                        </m:den>
                      </m:f>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𝑆</m:t>
                              </m:r>
                            </m:sub>
                          </m:sSub>
                        </m:num>
                        <m:den>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𝑃</m:t>
                              </m:r>
                            </m:sub>
                          </m:sSub>
                        </m:den>
                      </m:f>
                    </m:oMath>
                  </m:oMathPara>
                </a14:m>
                <a:endParaRPr lang="en-US" dirty="0"/>
              </a:p>
              <a:p>
                <a:r>
                  <a:rPr lang="en-US" dirty="0"/>
                  <a:t>Transformer equation</a:t>
                </a: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𝑆</m:t>
                              </m:r>
                            </m:sub>
                          </m:sSub>
                        </m:num>
                        <m:den>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𝑃</m:t>
                              </m:r>
                            </m:sub>
                          </m:sSub>
                        </m:den>
                      </m:f>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𝑆</m:t>
                              </m:r>
                            </m:sub>
                          </m:sSub>
                        </m:num>
                        <m:den>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𝑃</m:t>
                              </m:r>
                            </m:sub>
                          </m:sSub>
                        </m:den>
                      </m:f>
                    </m:oMath>
                  </m:oMathPara>
                </a14:m>
                <a:endParaRPr lang="en-US" dirty="0"/>
              </a:p>
              <a:p>
                <a:r>
                  <a:rPr lang="en-US" dirty="0"/>
                  <a:t>But </a:t>
                </a:r>
                <a14:m>
                  <m:oMath xmlns:m="http://schemas.openxmlformats.org/officeDocument/2006/math">
                    <m:r>
                      <a:rPr lang="en-US" i="1" dirty="0" smtClean="0">
                        <a:latin typeface="Cambria Math"/>
                      </a:rPr>
                      <m:t>𝑃</m:t>
                    </m:r>
                    <m:r>
                      <a:rPr lang="en-US" i="1" dirty="0" smtClean="0">
                        <a:latin typeface="Cambria Math"/>
                      </a:rPr>
                      <m:t>=</m:t>
                    </m:r>
                    <m:r>
                      <a:rPr lang="en-US" i="1" dirty="0" smtClean="0">
                        <a:latin typeface="Cambria Math"/>
                      </a:rPr>
                      <m:t>𝐼𝑉</m:t>
                    </m:r>
                  </m:oMath>
                </a14:m>
                <a:endParaRPr lang="en-US" dirty="0"/>
              </a:p>
              <a:p>
                <a:pPr lvl="1"/>
                <a:r>
                  <a:rPr lang="en-US" dirty="0"/>
                  <a:t>Next slide please…</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1600200"/>
                <a:ext cx="12192000" cy="5257800"/>
              </a:xfrm>
              <a:blipFill>
                <a:blip r:embed="rId3"/>
                <a:stretch>
                  <a:fillRect l="-400" t="-2088"/>
                </a:stretch>
              </a:blipFill>
            </p:spPr>
            <p:txBody>
              <a:bodyPr/>
              <a:lstStyle/>
              <a:p>
                <a:r>
                  <a:rPr lang="en-US">
                    <a:noFill/>
                  </a:rPr>
                  <a:t> </a:t>
                </a:r>
              </a:p>
            </p:txBody>
          </p:sp>
        </mc:Fallback>
      </mc:AlternateContent>
    </p:spTree>
    <p:extLst>
      <p:ext uri="{BB962C8B-B14F-4D97-AF65-F5344CB8AC3E}">
        <p14:creationId xmlns:p14="http://schemas.microsoft.com/office/powerpoint/2010/main" val="27686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6000" dirty="0">
                <a:solidFill>
                  <a:srgbClr val="92D050"/>
                </a:solidFill>
              </a:rPr>
              <a:t>9</a:t>
            </a:r>
            <a:r>
              <a:rPr lang="en-US" sz="6000" dirty="0">
                <a:solidFill>
                  <a:srgbClr val="00B0F0"/>
                </a:solidFill>
              </a:rPr>
              <a:t>-0</a:t>
            </a:r>
            <a:r>
              <a:rPr lang="en-US" sz="6000" dirty="0"/>
              <a:t>1 M</a:t>
            </a:r>
            <a:r>
              <a:rPr lang="en-US" sz="6000" dirty="0">
                <a:solidFill>
                  <a:srgbClr val="C00000"/>
                </a:solidFill>
              </a:rPr>
              <a:t>a</a:t>
            </a:r>
            <a:r>
              <a:rPr lang="en-US" sz="6000" dirty="0">
                <a:solidFill>
                  <a:schemeClr val="tx2"/>
                </a:solidFill>
              </a:rPr>
              <a:t>g</a:t>
            </a:r>
            <a:r>
              <a:rPr lang="en-US" sz="6000" dirty="0">
                <a:solidFill>
                  <a:srgbClr val="00B050"/>
                </a:solidFill>
              </a:rPr>
              <a:t>n</a:t>
            </a:r>
            <a:r>
              <a:rPr lang="en-US" sz="6000" dirty="0">
                <a:solidFill>
                  <a:srgbClr val="FFC000"/>
                </a:solidFill>
              </a:rPr>
              <a:t>e</a:t>
            </a:r>
            <a:r>
              <a:rPr lang="en-US" sz="6000" dirty="0">
                <a:solidFill>
                  <a:srgbClr val="00B0F0"/>
                </a:solidFill>
              </a:rPr>
              <a:t>t</a:t>
            </a:r>
            <a:r>
              <a:rPr lang="en-US" sz="6000" dirty="0"/>
              <a:t>s </a:t>
            </a:r>
            <a:r>
              <a:rPr lang="en-US" sz="5400" dirty="0">
                <a:solidFill>
                  <a:srgbClr val="C00000"/>
                </a:solidFill>
              </a:rPr>
              <a:t>a</a:t>
            </a:r>
            <a:r>
              <a:rPr lang="en-US" sz="5400" dirty="0">
                <a:solidFill>
                  <a:srgbClr val="00B050"/>
                </a:solidFill>
              </a:rPr>
              <a:t>n</a:t>
            </a:r>
            <a:r>
              <a:rPr lang="en-US" sz="5400" dirty="0">
                <a:solidFill>
                  <a:srgbClr val="00B0F0"/>
                </a:solidFill>
              </a:rPr>
              <a:t>d</a:t>
            </a:r>
            <a:r>
              <a:rPr lang="en-US" sz="5400" dirty="0"/>
              <a:t> </a:t>
            </a:r>
            <a:r>
              <a:rPr lang="en-US" sz="5400" dirty="0">
                <a:solidFill>
                  <a:srgbClr val="FF0000"/>
                </a:solidFill>
              </a:rPr>
              <a:t>B</a:t>
            </a:r>
            <a:r>
              <a:rPr lang="en-US" sz="5400" dirty="0"/>
              <a:t>-</a:t>
            </a:r>
            <a:r>
              <a:rPr lang="en-US" sz="5400" dirty="0">
                <a:solidFill>
                  <a:srgbClr val="7030A0"/>
                </a:solidFill>
              </a:rPr>
              <a:t>F</a:t>
            </a:r>
            <a:r>
              <a:rPr lang="en-US" sz="5400" dirty="0"/>
              <a:t>i</a:t>
            </a:r>
            <a:r>
              <a:rPr lang="en-US" sz="5400" dirty="0">
                <a:solidFill>
                  <a:srgbClr val="FFC000"/>
                </a:solidFill>
              </a:rPr>
              <a:t>e</a:t>
            </a:r>
            <a:r>
              <a:rPr lang="en-US" sz="5400" dirty="0">
                <a:solidFill>
                  <a:srgbClr val="00B050"/>
                </a:solidFill>
              </a:rPr>
              <a:t>l</a:t>
            </a:r>
            <a:r>
              <a:rPr lang="en-US" sz="5400" dirty="0">
                <a:solidFill>
                  <a:srgbClr val="00B0F0"/>
                </a:solidFill>
              </a:rPr>
              <a:t>d</a:t>
            </a:r>
            <a:r>
              <a:rPr lang="en-US" sz="5400" dirty="0"/>
              <a:t>s</a:t>
            </a:r>
            <a:endParaRPr lang="en-US" dirty="0"/>
          </a:p>
        </p:txBody>
      </p:sp>
      <p:sp>
        <p:nvSpPr>
          <p:cNvPr id="2" name="Content Placeholder 1"/>
          <p:cNvSpPr>
            <a:spLocks noGrp="1"/>
          </p:cNvSpPr>
          <p:nvPr>
            <p:ph idx="1"/>
          </p:nvPr>
        </p:nvSpPr>
        <p:spPr/>
        <p:txBody>
          <a:bodyPr>
            <a:normAutofit fontScale="85000" lnSpcReduction="10000"/>
          </a:bodyPr>
          <a:lstStyle/>
          <a:p>
            <a:r>
              <a:rPr lang="en-US" dirty="0"/>
              <a:t>Ferromagnetism</a:t>
            </a:r>
          </a:p>
          <a:p>
            <a:pPr lvl="1"/>
            <a:r>
              <a:rPr lang="en-US" dirty="0"/>
              <a:t>In permanent magnet the current is electrons in atoms.</a:t>
            </a:r>
          </a:p>
          <a:p>
            <a:pPr lvl="2"/>
            <a:r>
              <a:rPr lang="en-US" dirty="0"/>
              <a:t>Move around nucleus and spin</a:t>
            </a:r>
          </a:p>
          <a:p>
            <a:pPr lvl="2"/>
            <a:r>
              <a:rPr lang="en-US" dirty="0"/>
              <a:t>Most cancels out except in ferromagnetic materials</a:t>
            </a:r>
          </a:p>
          <a:p>
            <a:pPr lvl="1"/>
            <a:r>
              <a:rPr lang="en-US" dirty="0"/>
              <a:t>Ferromagnetic materials</a:t>
            </a:r>
          </a:p>
          <a:p>
            <a:pPr lvl="2"/>
            <a:r>
              <a:rPr lang="en-US" dirty="0"/>
              <a:t>Electron magnetic effects don’t cancel over large groups of atoms.</a:t>
            </a:r>
          </a:p>
          <a:p>
            <a:pPr lvl="2"/>
            <a:r>
              <a:rPr lang="en-US" dirty="0"/>
              <a:t>This gives small magnetic regions size of 0.01 to 0.1 mm called </a:t>
            </a:r>
            <a:r>
              <a:rPr lang="en-US" b="1" dirty="0"/>
              <a:t>magnetic domains</a:t>
            </a:r>
            <a:r>
              <a:rPr lang="en-US" dirty="0"/>
              <a:t>.</a:t>
            </a:r>
          </a:p>
          <a:p>
            <a:pPr lvl="2"/>
            <a:r>
              <a:rPr lang="en-US" dirty="0"/>
              <a:t>In a permanent magnet, these domains are aligned.</a:t>
            </a:r>
          </a:p>
          <a:p>
            <a:pPr lvl="1"/>
            <a:r>
              <a:rPr lang="en-US" dirty="0"/>
              <a:t>Common magnetic materials are iron, nickel, cobalt, and chromium dioxide.</a:t>
            </a:r>
          </a:p>
        </p:txBody>
      </p:sp>
      <p:pic>
        <p:nvPicPr>
          <p:cNvPr id="4" name="Picture 3" descr="F21.41.jpg">
            <a:extLst>
              <a:ext uri="{FF2B5EF4-FFF2-40B4-BE49-F238E27FC236}">
                <a16:creationId xmlns:a16="http://schemas.microsoft.com/office/drawing/2014/main" id="{FFEE007F-332F-F82D-46D1-BF0881D38769}"/>
              </a:ext>
            </a:extLst>
          </p:cNvPr>
          <p:cNvPicPr>
            <a:picLocks noChangeAspect="1"/>
          </p:cNvPicPr>
          <p:nvPr/>
        </p:nvPicPr>
        <p:blipFill rotWithShape="1">
          <a:blip r:embed="rId3" cstate="print"/>
          <a:srcRect r="66785" b="17057"/>
          <a:stretch/>
        </p:blipFill>
        <p:spPr>
          <a:xfrm>
            <a:off x="9330035" y="1753069"/>
            <a:ext cx="3158414" cy="19796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600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par>
                                <p:cTn id="39" presetID="29"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ppt_x</p:attrName>
                                        </p:attrNameLst>
                                      </p:cBhvr>
                                      <p:tavLst>
                                        <p:tav tm="0">
                                          <p:val>
                                            <p:strVal val="#ppt_x-.2"/>
                                          </p:val>
                                        </p:tav>
                                        <p:tav tm="100000">
                                          <p:val>
                                            <p:strVal val="#ppt_x"/>
                                          </p:val>
                                        </p:tav>
                                      </p:tavLst>
                                    </p:anim>
                                    <p:anim calcmode="lin" valueType="num">
                                      <p:cBhvr>
                                        <p:cTn id="4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C00000"/>
                </a:solidFill>
              </a:rPr>
              <a:t>8</a:t>
            </a:r>
            <a:r>
              <a:rPr lang="en-US" dirty="0"/>
              <a:t> </a:t>
            </a:r>
            <a:r>
              <a:rPr lang="en-US" dirty="0">
                <a:solidFill>
                  <a:srgbClr val="00B0F0"/>
                </a:solidFill>
              </a:rPr>
              <a:t>T</a:t>
            </a:r>
            <a:r>
              <a:rPr lang="en-US" dirty="0">
                <a:solidFill>
                  <a:srgbClr val="92D050"/>
                </a:solidFill>
              </a:rPr>
              <a:t>r</a:t>
            </a:r>
            <a:r>
              <a:rPr lang="en-US" dirty="0">
                <a:solidFill>
                  <a:srgbClr val="FF0000"/>
                </a:solidFill>
              </a:rPr>
              <a:t>a</a:t>
            </a:r>
            <a:r>
              <a:rPr lang="en-US" dirty="0">
                <a:solidFill>
                  <a:srgbClr val="FFC000"/>
                </a:solidFill>
              </a:rPr>
              <a:t>n</a:t>
            </a:r>
            <a:r>
              <a:rPr lang="en-US" dirty="0"/>
              <a:t>s</a:t>
            </a:r>
            <a:r>
              <a:rPr lang="en-US" dirty="0">
                <a:solidFill>
                  <a:srgbClr val="00B0F0"/>
                </a:solidFill>
              </a:rPr>
              <a:t>f</a:t>
            </a:r>
            <a:r>
              <a:rPr lang="en-US" dirty="0">
                <a:solidFill>
                  <a:srgbClr val="FF0000"/>
                </a:solidFill>
              </a:rPr>
              <a:t>o</a:t>
            </a:r>
            <a:r>
              <a:rPr lang="en-US" dirty="0">
                <a:solidFill>
                  <a:srgbClr val="92D050"/>
                </a:solidFill>
              </a:rPr>
              <a:t>r</a:t>
            </a:r>
            <a:r>
              <a:rPr lang="en-US" dirty="0">
                <a:solidFill>
                  <a:srgbClr val="FFC000"/>
                </a:solidFill>
              </a:rPr>
              <a:t>m</a:t>
            </a:r>
            <a:r>
              <a:rPr lang="en-US" dirty="0">
                <a:solidFill>
                  <a:srgbClr val="FF0000"/>
                </a:solidFill>
              </a:rPr>
              <a:t>e</a:t>
            </a:r>
            <a:r>
              <a:rPr lang="en-US" dirty="0">
                <a:solidFill>
                  <a:srgbClr val="92D050"/>
                </a:solidFill>
              </a:rPr>
              <a:t>r</a:t>
            </a:r>
            <a:r>
              <a:rPr lang="en-US" dirty="0"/>
              <a:t>s </a:t>
            </a:r>
            <a:r>
              <a:rPr lang="en-US" dirty="0">
                <a:solidFill>
                  <a:srgbClr val="C00000"/>
                </a:solidFill>
              </a:rPr>
              <a:t>a</a:t>
            </a:r>
            <a:r>
              <a:rPr lang="en-US" dirty="0">
                <a:solidFill>
                  <a:srgbClr val="FFC000"/>
                </a:solidFill>
              </a:rPr>
              <a:t>n</a:t>
            </a:r>
            <a:r>
              <a:rPr lang="en-US" dirty="0">
                <a:solidFill>
                  <a:srgbClr val="00B0F0"/>
                </a:solidFill>
              </a:rPr>
              <a:t>d</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00B0F0"/>
                </a:solidFill>
              </a:rPr>
              <a:t>t</a:t>
            </a:r>
            <a:r>
              <a:rPr lang="en-US" dirty="0">
                <a:solidFill>
                  <a:srgbClr val="92D050"/>
                </a:solidFill>
              </a:rPr>
              <a:t>r</a:t>
            </a:r>
            <a:r>
              <a:rPr lang="en-US" dirty="0">
                <a:solidFill>
                  <a:srgbClr val="00B0F0"/>
                </a:solidFill>
              </a:rPr>
              <a:t>i</a:t>
            </a:r>
            <a:r>
              <a:rPr lang="en-US" dirty="0"/>
              <a:t>c</a:t>
            </a:r>
            <a:r>
              <a:rPr lang="en-US" dirty="0">
                <a:solidFill>
                  <a:srgbClr val="FF0000"/>
                </a:solidFill>
              </a:rPr>
              <a:t>a</a:t>
            </a:r>
            <a:r>
              <a:rPr lang="en-US" dirty="0">
                <a:solidFill>
                  <a:srgbClr val="00B0F0"/>
                </a:solidFill>
              </a:rPr>
              <a:t>l</a:t>
            </a:r>
            <a:r>
              <a:rPr lang="en-US" dirty="0"/>
              <a:t> S</a:t>
            </a:r>
            <a:r>
              <a:rPr lang="en-US" dirty="0">
                <a:solidFill>
                  <a:srgbClr val="FF0000"/>
                </a:solidFill>
              </a:rPr>
              <a:t>a</a:t>
            </a:r>
            <a:r>
              <a:rPr lang="en-US" dirty="0">
                <a:solidFill>
                  <a:srgbClr val="00B0F0"/>
                </a:solidFill>
              </a:rPr>
              <a:t>f</a:t>
            </a:r>
            <a:r>
              <a:rPr lang="en-US" dirty="0">
                <a:solidFill>
                  <a:srgbClr val="FF0000"/>
                </a:solidFill>
              </a:rPr>
              <a:t>e</a:t>
            </a:r>
            <a:r>
              <a:rPr lang="en-US" dirty="0">
                <a:solidFill>
                  <a:srgbClr val="00B0F0"/>
                </a:solidFill>
              </a:rPr>
              <a:t>t</a:t>
            </a:r>
            <a:r>
              <a:rPr lang="en-US" dirty="0">
                <a:solidFill>
                  <a:srgbClr val="FFC000"/>
                </a:solidFill>
              </a:rPr>
              <a:t>y</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f>
                        <m:fPr>
                          <m:ctrlPr>
                            <a:rPr lang="en-US" sz="4267" i="1" smtClean="0">
                              <a:solidFill>
                                <a:srgbClr val="0070C0"/>
                              </a:solidFill>
                              <a:latin typeface="Cambria Math" panose="02040503050406030204" pitchFamily="18" charset="0"/>
                            </a:rPr>
                          </m:ctrlPr>
                        </m:fPr>
                        <m:num>
                          <m:sSub>
                            <m:sSubPr>
                              <m:ctrlPr>
                                <a:rPr lang="en-US" sz="4267" i="1">
                                  <a:solidFill>
                                    <a:srgbClr val="0070C0"/>
                                  </a:solidFill>
                                  <a:latin typeface="Cambria Math" panose="02040503050406030204" pitchFamily="18" charset="0"/>
                                </a:rPr>
                              </m:ctrlPr>
                            </m:sSubPr>
                            <m:e>
                              <m:r>
                                <a:rPr lang="en-US" sz="4267" i="1">
                                  <a:solidFill>
                                    <a:srgbClr val="0070C0"/>
                                  </a:solidFill>
                                  <a:latin typeface="Cambria Math"/>
                                </a:rPr>
                                <m:t>𝐼</m:t>
                              </m:r>
                            </m:e>
                            <m:sub>
                              <m:r>
                                <a:rPr lang="en-US" sz="4267" i="1">
                                  <a:solidFill>
                                    <a:srgbClr val="0070C0"/>
                                  </a:solidFill>
                                  <a:latin typeface="Cambria Math"/>
                                </a:rPr>
                                <m:t>𝑃</m:t>
                              </m:r>
                            </m:sub>
                          </m:sSub>
                        </m:num>
                        <m:den>
                          <m:sSub>
                            <m:sSubPr>
                              <m:ctrlPr>
                                <a:rPr lang="en-US" sz="4267" i="1">
                                  <a:solidFill>
                                    <a:srgbClr val="0070C0"/>
                                  </a:solidFill>
                                  <a:latin typeface="Cambria Math" panose="02040503050406030204" pitchFamily="18" charset="0"/>
                                </a:rPr>
                              </m:ctrlPr>
                            </m:sSubPr>
                            <m:e>
                              <m:r>
                                <a:rPr lang="en-US" sz="4267" i="1">
                                  <a:solidFill>
                                    <a:srgbClr val="0070C0"/>
                                  </a:solidFill>
                                  <a:latin typeface="Cambria Math"/>
                                </a:rPr>
                                <m:t>𝐼</m:t>
                              </m:r>
                            </m:e>
                            <m:sub>
                              <m:r>
                                <a:rPr lang="en-US" sz="4267" i="1">
                                  <a:solidFill>
                                    <a:srgbClr val="0070C0"/>
                                  </a:solidFill>
                                  <a:latin typeface="Cambria Math"/>
                                </a:rPr>
                                <m:t>𝑆</m:t>
                              </m:r>
                            </m:sub>
                          </m:sSub>
                        </m:den>
                      </m:f>
                      <m:r>
                        <a:rPr lang="en-US" sz="4267" i="1">
                          <a:solidFill>
                            <a:srgbClr val="0070C0"/>
                          </a:solidFill>
                          <a:latin typeface="Cambria Math"/>
                        </a:rPr>
                        <m:t>=</m:t>
                      </m:r>
                      <m:f>
                        <m:fPr>
                          <m:ctrlPr>
                            <a:rPr lang="en-US" sz="4267" i="1">
                              <a:solidFill>
                                <a:srgbClr val="0070C0"/>
                              </a:solidFill>
                              <a:latin typeface="Cambria Math" panose="02040503050406030204" pitchFamily="18" charset="0"/>
                            </a:rPr>
                          </m:ctrlPr>
                        </m:fPr>
                        <m:num>
                          <m:sSub>
                            <m:sSubPr>
                              <m:ctrlPr>
                                <a:rPr lang="en-US" sz="4267" i="1">
                                  <a:solidFill>
                                    <a:srgbClr val="0070C0"/>
                                  </a:solidFill>
                                  <a:latin typeface="Cambria Math" panose="02040503050406030204" pitchFamily="18" charset="0"/>
                                </a:rPr>
                              </m:ctrlPr>
                            </m:sSubPr>
                            <m:e>
                              <m:r>
                                <a:rPr lang="en-US" sz="4267" i="1">
                                  <a:solidFill>
                                    <a:srgbClr val="0070C0"/>
                                  </a:solidFill>
                                  <a:latin typeface="Cambria Math"/>
                                </a:rPr>
                                <m:t>𝑉</m:t>
                              </m:r>
                            </m:e>
                            <m:sub>
                              <m:r>
                                <a:rPr lang="en-US" sz="4267" i="1">
                                  <a:solidFill>
                                    <a:srgbClr val="0070C0"/>
                                  </a:solidFill>
                                  <a:latin typeface="Cambria Math"/>
                                </a:rPr>
                                <m:t>𝑆</m:t>
                              </m:r>
                            </m:sub>
                          </m:sSub>
                        </m:num>
                        <m:den>
                          <m:sSub>
                            <m:sSubPr>
                              <m:ctrlPr>
                                <a:rPr lang="en-US" sz="4267" i="1">
                                  <a:solidFill>
                                    <a:srgbClr val="0070C0"/>
                                  </a:solidFill>
                                  <a:latin typeface="Cambria Math" panose="02040503050406030204" pitchFamily="18" charset="0"/>
                                </a:rPr>
                              </m:ctrlPr>
                            </m:sSubPr>
                            <m:e>
                              <m:r>
                                <a:rPr lang="en-US" sz="4267" i="1">
                                  <a:solidFill>
                                    <a:srgbClr val="0070C0"/>
                                  </a:solidFill>
                                  <a:latin typeface="Cambria Math"/>
                                </a:rPr>
                                <m:t>𝑉</m:t>
                              </m:r>
                            </m:e>
                            <m:sub>
                              <m:r>
                                <a:rPr lang="en-US" sz="4267" i="1">
                                  <a:solidFill>
                                    <a:srgbClr val="0070C0"/>
                                  </a:solidFill>
                                  <a:latin typeface="Cambria Math"/>
                                </a:rPr>
                                <m:t>𝑃</m:t>
                              </m:r>
                            </m:sub>
                          </m:sSub>
                        </m:den>
                      </m:f>
                      <m:r>
                        <a:rPr lang="en-US" sz="4267" i="1">
                          <a:solidFill>
                            <a:srgbClr val="0070C0"/>
                          </a:solidFill>
                          <a:latin typeface="Cambria Math"/>
                        </a:rPr>
                        <m:t>=</m:t>
                      </m:r>
                      <m:f>
                        <m:fPr>
                          <m:ctrlPr>
                            <a:rPr lang="en-US" sz="4267" i="1">
                              <a:solidFill>
                                <a:srgbClr val="0070C0"/>
                              </a:solidFill>
                              <a:latin typeface="Cambria Math" panose="02040503050406030204" pitchFamily="18" charset="0"/>
                            </a:rPr>
                          </m:ctrlPr>
                        </m:fPr>
                        <m:num>
                          <m:sSub>
                            <m:sSubPr>
                              <m:ctrlPr>
                                <a:rPr lang="en-US" sz="4267" i="1">
                                  <a:solidFill>
                                    <a:srgbClr val="0070C0"/>
                                  </a:solidFill>
                                  <a:latin typeface="Cambria Math" panose="02040503050406030204" pitchFamily="18" charset="0"/>
                                </a:rPr>
                              </m:ctrlPr>
                            </m:sSubPr>
                            <m:e>
                              <m:r>
                                <a:rPr lang="en-US" sz="4267" i="1">
                                  <a:solidFill>
                                    <a:srgbClr val="0070C0"/>
                                  </a:solidFill>
                                  <a:latin typeface="Cambria Math"/>
                                </a:rPr>
                                <m:t>𝑁</m:t>
                              </m:r>
                            </m:e>
                            <m:sub>
                              <m:r>
                                <a:rPr lang="en-US" sz="4267" i="1">
                                  <a:solidFill>
                                    <a:srgbClr val="0070C0"/>
                                  </a:solidFill>
                                  <a:latin typeface="Cambria Math"/>
                                </a:rPr>
                                <m:t>𝑆</m:t>
                              </m:r>
                            </m:sub>
                          </m:sSub>
                        </m:num>
                        <m:den>
                          <m:sSub>
                            <m:sSubPr>
                              <m:ctrlPr>
                                <a:rPr lang="en-US" sz="4267" i="1">
                                  <a:solidFill>
                                    <a:srgbClr val="0070C0"/>
                                  </a:solidFill>
                                  <a:latin typeface="Cambria Math" panose="02040503050406030204" pitchFamily="18" charset="0"/>
                                </a:rPr>
                              </m:ctrlPr>
                            </m:sSubPr>
                            <m:e>
                              <m:r>
                                <a:rPr lang="en-US" sz="4267" i="1">
                                  <a:solidFill>
                                    <a:srgbClr val="0070C0"/>
                                  </a:solidFill>
                                  <a:latin typeface="Cambria Math"/>
                                </a:rPr>
                                <m:t>𝑁</m:t>
                              </m:r>
                            </m:e>
                            <m:sub>
                              <m:r>
                                <a:rPr lang="en-US" sz="4267" i="1">
                                  <a:solidFill>
                                    <a:srgbClr val="0070C0"/>
                                  </a:solidFill>
                                  <a:latin typeface="Cambria Math"/>
                                </a:rPr>
                                <m:t>𝑃</m:t>
                              </m:r>
                            </m:sub>
                          </m:sSub>
                        </m:den>
                      </m:f>
                    </m:oMath>
                  </m:oMathPara>
                </a14:m>
                <a:endParaRPr lang="en-US" dirty="0"/>
              </a:p>
              <a:p>
                <a:r>
                  <a:rPr lang="en-US" dirty="0"/>
                  <a:t>A transformer that steps up the voltage, steps down the current and vise versa.</a:t>
                </a:r>
              </a:p>
              <a:p>
                <a:endParaRPr lang="en-US" dirty="0"/>
              </a:p>
              <a:p>
                <a:r>
                  <a:rPr lang="en-US" dirty="0"/>
                  <a:t>To keep electrical lines from getting hot, electrical companies use transformers to step up the voltage to up to 11000V.  The box on electrical pole is a transformer that steps the voltage down to 220V.</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850"/>
                </a:stretch>
              </a:blipFill>
            </p:spPr>
            <p:txBody>
              <a:bodyPr/>
              <a:lstStyle/>
              <a:p>
                <a:r>
                  <a:rPr lang="en-US">
                    <a:noFill/>
                  </a:rPr>
                  <a:t> </a:t>
                </a:r>
              </a:p>
            </p:txBody>
          </p:sp>
        </mc:Fallback>
      </mc:AlternateContent>
    </p:spTree>
    <p:extLst>
      <p:ext uri="{BB962C8B-B14F-4D97-AF65-F5344CB8AC3E}">
        <p14:creationId xmlns:p14="http://schemas.microsoft.com/office/powerpoint/2010/main" val="92970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TV requires 15000V and 0.01 A to accelerate the electron beam.  The outlet in the house supplies 120V.  The primary coil of the transformer in the TV has 100 turns.  How many turns should the secondary coil have?</a:t>
            </a:r>
          </a:p>
          <a:p>
            <a:pPr lvl="1"/>
            <a:r>
              <a:rPr lang="en-US" dirty="0"/>
              <a:t>12500 turns</a:t>
            </a:r>
          </a:p>
          <a:p>
            <a:r>
              <a:rPr lang="en-US" dirty="0"/>
              <a:t>How much current does the TV draw from the outlet?</a:t>
            </a:r>
          </a:p>
          <a:p>
            <a:pPr lvl="1"/>
            <a:r>
              <a:rPr lang="en-US" dirty="0"/>
              <a:t>1.25 A</a:t>
            </a:r>
          </a:p>
        </p:txBody>
      </p:sp>
      <p:sp>
        <p:nvSpPr>
          <p:cNvPr id="3" name="Title 2"/>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C00000"/>
                </a:solidFill>
              </a:rPr>
              <a:t>8</a:t>
            </a:r>
            <a:r>
              <a:rPr lang="en-US" dirty="0"/>
              <a:t> </a:t>
            </a:r>
            <a:r>
              <a:rPr lang="en-US" dirty="0">
                <a:solidFill>
                  <a:srgbClr val="00B0F0"/>
                </a:solidFill>
              </a:rPr>
              <a:t>T</a:t>
            </a:r>
            <a:r>
              <a:rPr lang="en-US" dirty="0">
                <a:solidFill>
                  <a:srgbClr val="92D050"/>
                </a:solidFill>
              </a:rPr>
              <a:t>r</a:t>
            </a:r>
            <a:r>
              <a:rPr lang="en-US" dirty="0">
                <a:solidFill>
                  <a:srgbClr val="FF0000"/>
                </a:solidFill>
              </a:rPr>
              <a:t>a</a:t>
            </a:r>
            <a:r>
              <a:rPr lang="en-US" dirty="0">
                <a:solidFill>
                  <a:srgbClr val="FFC000"/>
                </a:solidFill>
              </a:rPr>
              <a:t>n</a:t>
            </a:r>
            <a:r>
              <a:rPr lang="en-US" dirty="0"/>
              <a:t>s</a:t>
            </a:r>
            <a:r>
              <a:rPr lang="en-US" dirty="0">
                <a:solidFill>
                  <a:srgbClr val="00B0F0"/>
                </a:solidFill>
              </a:rPr>
              <a:t>f</a:t>
            </a:r>
            <a:r>
              <a:rPr lang="en-US" dirty="0">
                <a:solidFill>
                  <a:srgbClr val="FF0000"/>
                </a:solidFill>
              </a:rPr>
              <a:t>o</a:t>
            </a:r>
            <a:r>
              <a:rPr lang="en-US" dirty="0">
                <a:solidFill>
                  <a:srgbClr val="92D050"/>
                </a:solidFill>
              </a:rPr>
              <a:t>r</a:t>
            </a:r>
            <a:r>
              <a:rPr lang="en-US" dirty="0">
                <a:solidFill>
                  <a:srgbClr val="FFC000"/>
                </a:solidFill>
              </a:rPr>
              <a:t>m</a:t>
            </a:r>
            <a:r>
              <a:rPr lang="en-US" dirty="0">
                <a:solidFill>
                  <a:srgbClr val="FF0000"/>
                </a:solidFill>
              </a:rPr>
              <a:t>e</a:t>
            </a:r>
            <a:r>
              <a:rPr lang="en-US" dirty="0">
                <a:solidFill>
                  <a:srgbClr val="92D050"/>
                </a:solidFill>
              </a:rPr>
              <a:t>r</a:t>
            </a:r>
            <a:r>
              <a:rPr lang="en-US" dirty="0"/>
              <a:t>s </a:t>
            </a:r>
            <a:r>
              <a:rPr lang="en-US" dirty="0">
                <a:solidFill>
                  <a:srgbClr val="C00000"/>
                </a:solidFill>
              </a:rPr>
              <a:t>a</a:t>
            </a:r>
            <a:r>
              <a:rPr lang="en-US" dirty="0">
                <a:solidFill>
                  <a:srgbClr val="FFC000"/>
                </a:solidFill>
              </a:rPr>
              <a:t>n</a:t>
            </a:r>
            <a:r>
              <a:rPr lang="en-US" dirty="0">
                <a:solidFill>
                  <a:srgbClr val="00B0F0"/>
                </a:solidFill>
              </a:rPr>
              <a:t>d</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00B0F0"/>
                </a:solidFill>
              </a:rPr>
              <a:t>t</a:t>
            </a:r>
            <a:r>
              <a:rPr lang="en-US" dirty="0">
                <a:solidFill>
                  <a:srgbClr val="92D050"/>
                </a:solidFill>
              </a:rPr>
              <a:t>r</a:t>
            </a:r>
            <a:r>
              <a:rPr lang="en-US" dirty="0">
                <a:solidFill>
                  <a:srgbClr val="00B0F0"/>
                </a:solidFill>
              </a:rPr>
              <a:t>i</a:t>
            </a:r>
            <a:r>
              <a:rPr lang="en-US" dirty="0"/>
              <a:t>c</a:t>
            </a:r>
            <a:r>
              <a:rPr lang="en-US" dirty="0">
                <a:solidFill>
                  <a:srgbClr val="FF0000"/>
                </a:solidFill>
              </a:rPr>
              <a:t>a</a:t>
            </a:r>
            <a:r>
              <a:rPr lang="en-US" dirty="0">
                <a:solidFill>
                  <a:srgbClr val="00B0F0"/>
                </a:solidFill>
              </a:rPr>
              <a:t>l</a:t>
            </a:r>
            <a:r>
              <a:rPr lang="en-US" dirty="0"/>
              <a:t> S</a:t>
            </a:r>
            <a:r>
              <a:rPr lang="en-US" dirty="0">
                <a:solidFill>
                  <a:srgbClr val="FF0000"/>
                </a:solidFill>
              </a:rPr>
              <a:t>a</a:t>
            </a:r>
            <a:r>
              <a:rPr lang="en-US" dirty="0">
                <a:solidFill>
                  <a:srgbClr val="00B0F0"/>
                </a:solidFill>
              </a:rPr>
              <a:t>f</a:t>
            </a:r>
            <a:r>
              <a:rPr lang="en-US" dirty="0">
                <a:solidFill>
                  <a:srgbClr val="FF0000"/>
                </a:solidFill>
              </a:rPr>
              <a:t>e</a:t>
            </a:r>
            <a:r>
              <a:rPr lang="en-US" dirty="0">
                <a:solidFill>
                  <a:srgbClr val="00B0F0"/>
                </a:solidFill>
              </a:rPr>
              <a:t>t</a:t>
            </a:r>
            <a:r>
              <a:rPr lang="en-US" dirty="0">
                <a:solidFill>
                  <a:srgbClr val="FFC000"/>
                </a:solidFill>
              </a:rPr>
              <a:t>y</a:t>
            </a:r>
            <a:endParaRPr lang="en-US" dirty="0"/>
          </a:p>
        </p:txBody>
      </p:sp>
    </p:spTree>
    <p:extLst>
      <p:ext uri="{BB962C8B-B14F-4D97-AF65-F5344CB8AC3E}">
        <p14:creationId xmlns:p14="http://schemas.microsoft.com/office/powerpoint/2010/main" val="365356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C00000"/>
                </a:solidFill>
              </a:rPr>
              <a:t>8</a:t>
            </a:r>
            <a:r>
              <a:rPr lang="en-US" dirty="0"/>
              <a:t> </a:t>
            </a:r>
            <a:r>
              <a:rPr lang="en-US" dirty="0">
                <a:solidFill>
                  <a:srgbClr val="00B0F0"/>
                </a:solidFill>
              </a:rPr>
              <a:t>T</a:t>
            </a:r>
            <a:r>
              <a:rPr lang="en-US" dirty="0">
                <a:solidFill>
                  <a:srgbClr val="92D050"/>
                </a:solidFill>
              </a:rPr>
              <a:t>r</a:t>
            </a:r>
            <a:r>
              <a:rPr lang="en-US" dirty="0">
                <a:solidFill>
                  <a:srgbClr val="FF0000"/>
                </a:solidFill>
              </a:rPr>
              <a:t>a</a:t>
            </a:r>
            <a:r>
              <a:rPr lang="en-US" dirty="0">
                <a:solidFill>
                  <a:srgbClr val="FFC000"/>
                </a:solidFill>
              </a:rPr>
              <a:t>n</a:t>
            </a:r>
            <a:r>
              <a:rPr lang="en-US" dirty="0"/>
              <a:t>s</a:t>
            </a:r>
            <a:r>
              <a:rPr lang="en-US" dirty="0">
                <a:solidFill>
                  <a:srgbClr val="00B0F0"/>
                </a:solidFill>
              </a:rPr>
              <a:t>f</a:t>
            </a:r>
            <a:r>
              <a:rPr lang="en-US" dirty="0">
                <a:solidFill>
                  <a:srgbClr val="FF0000"/>
                </a:solidFill>
              </a:rPr>
              <a:t>o</a:t>
            </a:r>
            <a:r>
              <a:rPr lang="en-US" dirty="0">
                <a:solidFill>
                  <a:srgbClr val="92D050"/>
                </a:solidFill>
              </a:rPr>
              <a:t>r</a:t>
            </a:r>
            <a:r>
              <a:rPr lang="en-US" dirty="0">
                <a:solidFill>
                  <a:srgbClr val="FFC000"/>
                </a:solidFill>
              </a:rPr>
              <a:t>m</a:t>
            </a:r>
            <a:r>
              <a:rPr lang="en-US" dirty="0">
                <a:solidFill>
                  <a:srgbClr val="FF0000"/>
                </a:solidFill>
              </a:rPr>
              <a:t>e</a:t>
            </a:r>
            <a:r>
              <a:rPr lang="en-US" dirty="0">
                <a:solidFill>
                  <a:srgbClr val="92D050"/>
                </a:solidFill>
              </a:rPr>
              <a:t>r</a:t>
            </a:r>
            <a:r>
              <a:rPr lang="en-US" dirty="0"/>
              <a:t>s </a:t>
            </a:r>
            <a:r>
              <a:rPr lang="en-US" dirty="0">
                <a:solidFill>
                  <a:srgbClr val="C00000"/>
                </a:solidFill>
              </a:rPr>
              <a:t>a</a:t>
            </a:r>
            <a:r>
              <a:rPr lang="en-US" dirty="0">
                <a:solidFill>
                  <a:srgbClr val="FFC000"/>
                </a:solidFill>
              </a:rPr>
              <a:t>n</a:t>
            </a:r>
            <a:r>
              <a:rPr lang="en-US" dirty="0">
                <a:solidFill>
                  <a:srgbClr val="00B0F0"/>
                </a:solidFill>
              </a:rPr>
              <a:t>d</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00B0F0"/>
                </a:solidFill>
              </a:rPr>
              <a:t>t</a:t>
            </a:r>
            <a:r>
              <a:rPr lang="en-US" dirty="0">
                <a:solidFill>
                  <a:srgbClr val="92D050"/>
                </a:solidFill>
              </a:rPr>
              <a:t>r</a:t>
            </a:r>
            <a:r>
              <a:rPr lang="en-US" dirty="0">
                <a:solidFill>
                  <a:srgbClr val="00B0F0"/>
                </a:solidFill>
              </a:rPr>
              <a:t>i</a:t>
            </a:r>
            <a:r>
              <a:rPr lang="en-US" dirty="0"/>
              <a:t>c</a:t>
            </a:r>
            <a:r>
              <a:rPr lang="en-US" dirty="0">
                <a:solidFill>
                  <a:srgbClr val="FF0000"/>
                </a:solidFill>
              </a:rPr>
              <a:t>a</a:t>
            </a:r>
            <a:r>
              <a:rPr lang="en-US" dirty="0">
                <a:solidFill>
                  <a:srgbClr val="00B0F0"/>
                </a:solidFill>
              </a:rPr>
              <a:t>l</a:t>
            </a:r>
            <a:r>
              <a:rPr lang="en-US" dirty="0"/>
              <a:t> S</a:t>
            </a:r>
            <a:r>
              <a:rPr lang="en-US" dirty="0">
                <a:solidFill>
                  <a:srgbClr val="FF0000"/>
                </a:solidFill>
              </a:rPr>
              <a:t>a</a:t>
            </a:r>
            <a:r>
              <a:rPr lang="en-US" dirty="0">
                <a:solidFill>
                  <a:srgbClr val="00B0F0"/>
                </a:solidFill>
              </a:rPr>
              <a:t>f</a:t>
            </a:r>
            <a:r>
              <a:rPr lang="en-US" dirty="0">
                <a:solidFill>
                  <a:srgbClr val="FF0000"/>
                </a:solidFill>
              </a:rPr>
              <a:t>e</a:t>
            </a:r>
            <a:r>
              <a:rPr lang="en-US" dirty="0">
                <a:solidFill>
                  <a:srgbClr val="00B0F0"/>
                </a:solidFill>
              </a:rPr>
              <a:t>t</a:t>
            </a:r>
            <a:r>
              <a:rPr lang="en-US" dirty="0">
                <a:solidFill>
                  <a:srgbClr val="FFC000"/>
                </a:solidFill>
              </a:rPr>
              <a:t>y</a:t>
            </a:r>
            <a:endParaRPr lang="en-US" dirty="0"/>
          </a:p>
        </p:txBody>
      </p:sp>
      <p:sp>
        <p:nvSpPr>
          <p:cNvPr id="3" name="Content Placeholder 2"/>
          <p:cNvSpPr>
            <a:spLocks noGrp="1"/>
          </p:cNvSpPr>
          <p:nvPr>
            <p:ph sz="half" idx="1"/>
          </p:nvPr>
        </p:nvSpPr>
        <p:spPr>
          <a:xfrm>
            <a:off x="0" y="1508760"/>
            <a:ext cx="5994400" cy="5349240"/>
          </a:xfrm>
        </p:spPr>
        <p:txBody>
          <a:bodyPr>
            <a:normAutofit fontScale="85000" lnSpcReduction="20000"/>
          </a:bodyPr>
          <a:lstStyle/>
          <a:p>
            <a:r>
              <a:rPr lang="en-US" dirty="0"/>
              <a:t>Safety</a:t>
            </a:r>
          </a:p>
          <a:p>
            <a:pPr lvl="1"/>
            <a:r>
              <a:rPr lang="en-US" dirty="0"/>
              <a:t>Two grounds</a:t>
            </a:r>
          </a:p>
          <a:p>
            <a:pPr lvl="2"/>
            <a:r>
              <a:rPr lang="en-US" dirty="0"/>
              <a:t>White wire</a:t>
            </a:r>
          </a:p>
          <a:p>
            <a:pPr lvl="3"/>
            <a:r>
              <a:rPr lang="en-US" dirty="0"/>
              <a:t>Wide prong</a:t>
            </a:r>
          </a:p>
          <a:p>
            <a:pPr lvl="3"/>
            <a:r>
              <a:rPr lang="en-US" dirty="0"/>
              <a:t>Return through ground</a:t>
            </a:r>
          </a:p>
          <a:p>
            <a:pPr lvl="2"/>
            <a:r>
              <a:rPr lang="en-US" dirty="0"/>
              <a:t>Green wire</a:t>
            </a:r>
          </a:p>
          <a:p>
            <a:pPr lvl="3"/>
            <a:r>
              <a:rPr lang="en-US" dirty="0"/>
              <a:t>3</a:t>
            </a:r>
            <a:r>
              <a:rPr lang="en-US" baseline="30000" dirty="0"/>
              <a:t>rd</a:t>
            </a:r>
            <a:r>
              <a:rPr lang="en-US" dirty="0"/>
              <a:t> prong</a:t>
            </a:r>
          </a:p>
          <a:p>
            <a:pPr lvl="3"/>
            <a:r>
              <a:rPr lang="en-US" dirty="0"/>
              <a:t>Grounds the case</a:t>
            </a:r>
          </a:p>
          <a:p>
            <a:pPr lvl="1"/>
            <a:r>
              <a:rPr lang="en-US" dirty="0"/>
              <a:t>Hot wire</a:t>
            </a:r>
          </a:p>
          <a:p>
            <a:pPr lvl="2"/>
            <a:r>
              <a:rPr lang="en-US" dirty="0"/>
              <a:t>Black/red</a:t>
            </a:r>
          </a:p>
          <a:p>
            <a:pPr lvl="3"/>
            <a:r>
              <a:rPr lang="en-US" dirty="0"/>
              <a:t>Carries the higher voltage</a:t>
            </a: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2024691"/>
            <a:ext cx="5994400" cy="414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4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C00000"/>
                </a:solidFill>
              </a:rPr>
              <a:t>8</a:t>
            </a:r>
            <a:r>
              <a:rPr lang="en-US" dirty="0"/>
              <a:t> </a:t>
            </a:r>
            <a:r>
              <a:rPr lang="en-US" dirty="0">
                <a:solidFill>
                  <a:srgbClr val="00B0F0"/>
                </a:solidFill>
              </a:rPr>
              <a:t>T</a:t>
            </a:r>
            <a:r>
              <a:rPr lang="en-US" dirty="0">
                <a:solidFill>
                  <a:srgbClr val="92D050"/>
                </a:solidFill>
              </a:rPr>
              <a:t>r</a:t>
            </a:r>
            <a:r>
              <a:rPr lang="en-US" dirty="0">
                <a:solidFill>
                  <a:srgbClr val="FF0000"/>
                </a:solidFill>
              </a:rPr>
              <a:t>a</a:t>
            </a:r>
            <a:r>
              <a:rPr lang="en-US" dirty="0">
                <a:solidFill>
                  <a:srgbClr val="FFC000"/>
                </a:solidFill>
              </a:rPr>
              <a:t>n</a:t>
            </a:r>
            <a:r>
              <a:rPr lang="en-US" dirty="0"/>
              <a:t>s</a:t>
            </a:r>
            <a:r>
              <a:rPr lang="en-US" dirty="0">
                <a:solidFill>
                  <a:srgbClr val="00B0F0"/>
                </a:solidFill>
              </a:rPr>
              <a:t>f</a:t>
            </a:r>
            <a:r>
              <a:rPr lang="en-US" dirty="0">
                <a:solidFill>
                  <a:srgbClr val="FF0000"/>
                </a:solidFill>
              </a:rPr>
              <a:t>o</a:t>
            </a:r>
            <a:r>
              <a:rPr lang="en-US" dirty="0">
                <a:solidFill>
                  <a:srgbClr val="92D050"/>
                </a:solidFill>
              </a:rPr>
              <a:t>r</a:t>
            </a:r>
            <a:r>
              <a:rPr lang="en-US" dirty="0">
                <a:solidFill>
                  <a:srgbClr val="FFC000"/>
                </a:solidFill>
              </a:rPr>
              <a:t>m</a:t>
            </a:r>
            <a:r>
              <a:rPr lang="en-US" dirty="0">
                <a:solidFill>
                  <a:srgbClr val="FF0000"/>
                </a:solidFill>
              </a:rPr>
              <a:t>e</a:t>
            </a:r>
            <a:r>
              <a:rPr lang="en-US" dirty="0">
                <a:solidFill>
                  <a:srgbClr val="92D050"/>
                </a:solidFill>
              </a:rPr>
              <a:t>r</a:t>
            </a:r>
            <a:r>
              <a:rPr lang="en-US" dirty="0"/>
              <a:t>s </a:t>
            </a:r>
            <a:r>
              <a:rPr lang="en-US" dirty="0">
                <a:solidFill>
                  <a:srgbClr val="C00000"/>
                </a:solidFill>
              </a:rPr>
              <a:t>a</a:t>
            </a:r>
            <a:r>
              <a:rPr lang="en-US" dirty="0">
                <a:solidFill>
                  <a:srgbClr val="FFC000"/>
                </a:solidFill>
              </a:rPr>
              <a:t>n</a:t>
            </a:r>
            <a:r>
              <a:rPr lang="en-US" dirty="0">
                <a:solidFill>
                  <a:srgbClr val="00B0F0"/>
                </a:solidFill>
              </a:rPr>
              <a:t>d</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00B0F0"/>
                </a:solidFill>
              </a:rPr>
              <a:t>t</a:t>
            </a:r>
            <a:r>
              <a:rPr lang="en-US" dirty="0">
                <a:solidFill>
                  <a:srgbClr val="92D050"/>
                </a:solidFill>
              </a:rPr>
              <a:t>r</a:t>
            </a:r>
            <a:r>
              <a:rPr lang="en-US" dirty="0">
                <a:solidFill>
                  <a:srgbClr val="00B0F0"/>
                </a:solidFill>
              </a:rPr>
              <a:t>i</a:t>
            </a:r>
            <a:r>
              <a:rPr lang="en-US" dirty="0"/>
              <a:t>c</a:t>
            </a:r>
            <a:r>
              <a:rPr lang="en-US" dirty="0">
                <a:solidFill>
                  <a:srgbClr val="FF0000"/>
                </a:solidFill>
              </a:rPr>
              <a:t>a</a:t>
            </a:r>
            <a:r>
              <a:rPr lang="en-US" dirty="0">
                <a:solidFill>
                  <a:srgbClr val="00B0F0"/>
                </a:solidFill>
              </a:rPr>
              <a:t>l</a:t>
            </a:r>
            <a:r>
              <a:rPr lang="en-US" dirty="0"/>
              <a:t> S</a:t>
            </a:r>
            <a:r>
              <a:rPr lang="en-US" dirty="0">
                <a:solidFill>
                  <a:srgbClr val="FF0000"/>
                </a:solidFill>
              </a:rPr>
              <a:t>a</a:t>
            </a:r>
            <a:r>
              <a:rPr lang="en-US" dirty="0">
                <a:solidFill>
                  <a:srgbClr val="00B0F0"/>
                </a:solidFill>
              </a:rPr>
              <a:t>f</a:t>
            </a:r>
            <a:r>
              <a:rPr lang="en-US" dirty="0">
                <a:solidFill>
                  <a:srgbClr val="FF0000"/>
                </a:solidFill>
              </a:rPr>
              <a:t>e</a:t>
            </a:r>
            <a:r>
              <a:rPr lang="en-US" dirty="0">
                <a:solidFill>
                  <a:srgbClr val="00B0F0"/>
                </a:solidFill>
              </a:rPr>
              <a:t>t</a:t>
            </a:r>
            <a:r>
              <a:rPr lang="en-US" dirty="0">
                <a:solidFill>
                  <a:srgbClr val="FFC000"/>
                </a:solidFill>
              </a:rPr>
              <a:t>y</a:t>
            </a:r>
            <a:endParaRPr lang="en-US" dirty="0"/>
          </a:p>
        </p:txBody>
      </p:sp>
      <p:sp>
        <p:nvSpPr>
          <p:cNvPr id="3" name="Content Placeholder 2"/>
          <p:cNvSpPr>
            <a:spLocks noGrp="1"/>
          </p:cNvSpPr>
          <p:nvPr>
            <p:ph sz="half" idx="1"/>
          </p:nvPr>
        </p:nvSpPr>
        <p:spPr/>
        <p:txBody>
          <a:bodyPr>
            <a:normAutofit/>
          </a:bodyPr>
          <a:lstStyle/>
          <a:p>
            <a:r>
              <a:rPr lang="en-US" dirty="0"/>
              <a:t>Circuit Breaker</a:t>
            </a:r>
          </a:p>
          <a:p>
            <a:pPr lvl="1"/>
            <a:r>
              <a:rPr lang="en-US" dirty="0"/>
              <a:t>If the current load gets too large, an electromagnet pulls a switch to stop the current</a:t>
            </a:r>
          </a:p>
          <a:p>
            <a:pPr lvl="1"/>
            <a:r>
              <a:rPr lang="en-US" dirty="0"/>
              <a:t>Stops wires from getting hot in short circuits</a:t>
            </a:r>
          </a:p>
        </p:txBody>
      </p:sp>
      <p:sp>
        <p:nvSpPr>
          <p:cNvPr id="4" name="Content Placeholder 3"/>
          <p:cNvSpPr>
            <a:spLocks noGrp="1"/>
          </p:cNvSpPr>
          <p:nvPr>
            <p:ph sz="half" idx="2"/>
          </p:nvPr>
        </p:nvSpPr>
        <p:spPr/>
        <p:txBody>
          <a:bodyPr>
            <a:normAutofit/>
          </a:bodyPr>
          <a:lstStyle/>
          <a:p>
            <a:pPr marL="609585" lvl="1" indent="0">
              <a:buNone/>
            </a:pPr>
            <a:endParaRPr lang="en-US" dirty="0"/>
          </a:p>
        </p:txBody>
      </p:sp>
    </p:spTree>
    <p:extLst>
      <p:ext uri="{BB962C8B-B14F-4D97-AF65-F5344CB8AC3E}">
        <p14:creationId xmlns:p14="http://schemas.microsoft.com/office/powerpoint/2010/main" val="397970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9</a:t>
            </a:r>
            <a:r>
              <a:rPr lang="en-US" dirty="0"/>
              <a:t>-0</a:t>
            </a:r>
            <a:r>
              <a:rPr lang="en-US" dirty="0">
                <a:solidFill>
                  <a:srgbClr val="C00000"/>
                </a:solidFill>
              </a:rPr>
              <a:t>8</a:t>
            </a:r>
            <a:r>
              <a:rPr lang="en-US" dirty="0"/>
              <a:t> </a:t>
            </a:r>
            <a:r>
              <a:rPr lang="en-US" dirty="0">
                <a:solidFill>
                  <a:srgbClr val="00B0F0"/>
                </a:solidFill>
              </a:rPr>
              <a:t>T</a:t>
            </a:r>
            <a:r>
              <a:rPr lang="en-US" dirty="0">
                <a:solidFill>
                  <a:srgbClr val="92D050"/>
                </a:solidFill>
              </a:rPr>
              <a:t>r</a:t>
            </a:r>
            <a:r>
              <a:rPr lang="en-US" dirty="0">
                <a:solidFill>
                  <a:srgbClr val="FF0000"/>
                </a:solidFill>
              </a:rPr>
              <a:t>a</a:t>
            </a:r>
            <a:r>
              <a:rPr lang="en-US" dirty="0">
                <a:solidFill>
                  <a:srgbClr val="FFC000"/>
                </a:solidFill>
              </a:rPr>
              <a:t>n</a:t>
            </a:r>
            <a:r>
              <a:rPr lang="en-US" dirty="0"/>
              <a:t>s</a:t>
            </a:r>
            <a:r>
              <a:rPr lang="en-US" dirty="0">
                <a:solidFill>
                  <a:srgbClr val="00B0F0"/>
                </a:solidFill>
              </a:rPr>
              <a:t>f</a:t>
            </a:r>
            <a:r>
              <a:rPr lang="en-US" dirty="0">
                <a:solidFill>
                  <a:srgbClr val="FF0000"/>
                </a:solidFill>
              </a:rPr>
              <a:t>o</a:t>
            </a:r>
            <a:r>
              <a:rPr lang="en-US" dirty="0">
                <a:solidFill>
                  <a:srgbClr val="92D050"/>
                </a:solidFill>
              </a:rPr>
              <a:t>r</a:t>
            </a:r>
            <a:r>
              <a:rPr lang="en-US" dirty="0">
                <a:solidFill>
                  <a:srgbClr val="FFC000"/>
                </a:solidFill>
              </a:rPr>
              <a:t>m</a:t>
            </a:r>
            <a:r>
              <a:rPr lang="en-US" dirty="0">
                <a:solidFill>
                  <a:srgbClr val="FF0000"/>
                </a:solidFill>
              </a:rPr>
              <a:t>e</a:t>
            </a:r>
            <a:r>
              <a:rPr lang="en-US" dirty="0">
                <a:solidFill>
                  <a:srgbClr val="92D050"/>
                </a:solidFill>
              </a:rPr>
              <a:t>r</a:t>
            </a:r>
            <a:r>
              <a:rPr lang="en-US" dirty="0"/>
              <a:t>s </a:t>
            </a:r>
            <a:r>
              <a:rPr lang="en-US" dirty="0">
                <a:solidFill>
                  <a:srgbClr val="C00000"/>
                </a:solidFill>
              </a:rPr>
              <a:t>a</a:t>
            </a:r>
            <a:r>
              <a:rPr lang="en-US" dirty="0">
                <a:solidFill>
                  <a:srgbClr val="FFC000"/>
                </a:solidFill>
              </a:rPr>
              <a:t>n</a:t>
            </a:r>
            <a:r>
              <a:rPr lang="en-US" dirty="0">
                <a:solidFill>
                  <a:srgbClr val="00B0F0"/>
                </a:solidFill>
              </a:rPr>
              <a:t>d</a:t>
            </a:r>
            <a:r>
              <a:rPr lang="en-US" dirty="0"/>
              <a:t> </a:t>
            </a:r>
            <a:r>
              <a:rPr lang="en-US" dirty="0">
                <a:solidFill>
                  <a:srgbClr val="FF0000"/>
                </a:solidFill>
              </a:rPr>
              <a:t>E</a:t>
            </a:r>
            <a:r>
              <a:rPr lang="en-US" dirty="0">
                <a:solidFill>
                  <a:srgbClr val="00B0F0"/>
                </a:solidFill>
              </a:rPr>
              <a:t>l</a:t>
            </a:r>
            <a:r>
              <a:rPr lang="en-US" dirty="0">
                <a:solidFill>
                  <a:srgbClr val="FF0000"/>
                </a:solidFill>
              </a:rPr>
              <a:t>e</a:t>
            </a:r>
            <a:r>
              <a:rPr lang="en-US" dirty="0"/>
              <a:t>c</a:t>
            </a:r>
            <a:r>
              <a:rPr lang="en-US" dirty="0">
                <a:solidFill>
                  <a:srgbClr val="00B0F0"/>
                </a:solidFill>
              </a:rPr>
              <a:t>t</a:t>
            </a:r>
            <a:r>
              <a:rPr lang="en-US" dirty="0">
                <a:solidFill>
                  <a:srgbClr val="92D050"/>
                </a:solidFill>
              </a:rPr>
              <a:t>r</a:t>
            </a:r>
            <a:r>
              <a:rPr lang="en-US" dirty="0">
                <a:solidFill>
                  <a:srgbClr val="00B0F0"/>
                </a:solidFill>
              </a:rPr>
              <a:t>i</a:t>
            </a:r>
            <a:r>
              <a:rPr lang="en-US" dirty="0"/>
              <a:t>c</a:t>
            </a:r>
            <a:r>
              <a:rPr lang="en-US" dirty="0">
                <a:solidFill>
                  <a:srgbClr val="FF0000"/>
                </a:solidFill>
              </a:rPr>
              <a:t>a</a:t>
            </a:r>
            <a:r>
              <a:rPr lang="en-US" dirty="0">
                <a:solidFill>
                  <a:srgbClr val="00B0F0"/>
                </a:solidFill>
              </a:rPr>
              <a:t>l</a:t>
            </a:r>
            <a:r>
              <a:rPr lang="en-US" dirty="0"/>
              <a:t> S</a:t>
            </a:r>
            <a:r>
              <a:rPr lang="en-US" dirty="0">
                <a:solidFill>
                  <a:srgbClr val="FF0000"/>
                </a:solidFill>
              </a:rPr>
              <a:t>a</a:t>
            </a:r>
            <a:r>
              <a:rPr lang="en-US" dirty="0">
                <a:solidFill>
                  <a:srgbClr val="00B0F0"/>
                </a:solidFill>
              </a:rPr>
              <a:t>f</a:t>
            </a:r>
            <a:r>
              <a:rPr lang="en-US" dirty="0">
                <a:solidFill>
                  <a:srgbClr val="FF0000"/>
                </a:solidFill>
              </a:rPr>
              <a:t>e</a:t>
            </a:r>
            <a:r>
              <a:rPr lang="en-US" dirty="0">
                <a:solidFill>
                  <a:srgbClr val="00B0F0"/>
                </a:solidFill>
              </a:rPr>
              <a:t>t</a:t>
            </a:r>
            <a:r>
              <a:rPr lang="en-US" dirty="0">
                <a:solidFill>
                  <a:srgbClr val="FFC000"/>
                </a:solidFill>
              </a:rPr>
              <a:t>y</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Ground Fault Interrupter</a:t>
            </a:r>
          </a:p>
          <a:p>
            <a:pPr lvl="1"/>
            <a:r>
              <a:rPr lang="en-US" dirty="0"/>
              <a:t>Both sides (hot and neutral) are wrapped around a metal toroid like a transformer, but the number of loops are equal</a:t>
            </a:r>
          </a:p>
          <a:p>
            <a:pPr lvl="1"/>
            <a:r>
              <a:rPr lang="en-US" dirty="0"/>
              <a:t>Normally the induced current is 0 since the two sides cancel</a:t>
            </a:r>
          </a:p>
          <a:p>
            <a:pPr lvl="1"/>
            <a:r>
              <a:rPr lang="en-US" dirty="0"/>
              <a:t>If an imbalance occurs (like current going through a person to the ground), an electromagnet pulls a switch</a:t>
            </a:r>
          </a:p>
          <a:p>
            <a:pPr lvl="1"/>
            <a:endParaRPr lang="en-US" dirty="0"/>
          </a:p>
          <a:p>
            <a:pPr lvl="1"/>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3200" y="1508760"/>
            <a:ext cx="5002947" cy="5281011"/>
          </a:xfrm>
          <a:prstGeom prst="rect">
            <a:avLst/>
          </a:prstGeom>
          <a:solidFill>
            <a:schemeClr val="bg1">
              <a:lumMod val="95000"/>
            </a:schemeClr>
          </a:solidFill>
        </p:spPr>
      </p:pic>
    </p:spTree>
    <p:extLst>
      <p:ext uri="{BB962C8B-B14F-4D97-AF65-F5344CB8AC3E}">
        <p14:creationId xmlns:p14="http://schemas.microsoft.com/office/powerpoint/2010/main" val="224864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rPr>
              <a:t>9</a:t>
            </a:r>
            <a:r>
              <a:rPr lang="en-US" dirty="0"/>
              <a:t>-0</a:t>
            </a:r>
            <a:r>
              <a:rPr lang="en-US" dirty="0">
                <a:solidFill>
                  <a:srgbClr val="C00000"/>
                </a:solidFill>
              </a:rPr>
              <a:t>8</a:t>
            </a:r>
            <a:r>
              <a:rPr lang="en-US" dirty="0"/>
              <a:t> </a:t>
            </a:r>
            <a:r>
              <a:rPr lang="en-US" dirty="0">
                <a:solidFill>
                  <a:srgbClr val="FFC000"/>
                </a:solidFill>
              </a:rPr>
              <a:t>H</a:t>
            </a:r>
            <a:r>
              <a:rPr lang="en-US" dirty="0">
                <a:solidFill>
                  <a:srgbClr val="FF0000"/>
                </a:solidFill>
              </a:rPr>
              <a:t>o</a:t>
            </a:r>
            <a:r>
              <a:rPr lang="en-US" dirty="0">
                <a:solidFill>
                  <a:srgbClr val="7030A0"/>
                </a:solidFill>
              </a:rPr>
              <a:t>m</a:t>
            </a:r>
            <a:r>
              <a:rPr lang="en-US" dirty="0">
                <a:solidFill>
                  <a:srgbClr val="FF0000"/>
                </a:solidFill>
              </a:rPr>
              <a:t>e</a:t>
            </a:r>
            <a:r>
              <a:rPr lang="en-US" dirty="0"/>
              <a:t>w</a:t>
            </a:r>
            <a:r>
              <a:rPr lang="en-US" dirty="0">
                <a:solidFill>
                  <a:srgbClr val="FF0000"/>
                </a:solidFill>
              </a:rPr>
              <a:t>o</a:t>
            </a:r>
            <a:r>
              <a:rPr lang="en-US" dirty="0">
                <a:solidFill>
                  <a:srgbClr val="7030A0"/>
                </a:solidFill>
              </a:rPr>
              <a:t>r</a:t>
            </a:r>
            <a:r>
              <a:rPr lang="en-US" dirty="0"/>
              <a:t>k</a:t>
            </a:r>
          </a:p>
        </p:txBody>
      </p:sp>
      <p:sp>
        <p:nvSpPr>
          <p:cNvPr id="3" name="Content Placeholder 2"/>
          <p:cNvSpPr>
            <a:spLocks noGrp="1"/>
          </p:cNvSpPr>
          <p:nvPr>
            <p:ph sz="half" idx="1"/>
          </p:nvPr>
        </p:nvSpPr>
        <p:spPr/>
        <p:txBody>
          <a:bodyPr>
            <a:normAutofit/>
          </a:bodyPr>
          <a:lstStyle/>
          <a:p>
            <a:r>
              <a:rPr lang="en-US" dirty="0"/>
              <a:t>Please transform the questions into answers</a:t>
            </a:r>
          </a:p>
          <a:p>
            <a:endParaRPr lang="en-US" dirty="0"/>
          </a:p>
        </p:txBody>
      </p:sp>
      <p:sp>
        <p:nvSpPr>
          <p:cNvPr id="4" name="Content Placeholder 3"/>
          <p:cNvSpPr>
            <a:spLocks noGrp="1"/>
          </p:cNvSpPr>
          <p:nvPr>
            <p:ph sz="half" idx="2"/>
          </p:nvPr>
        </p:nvSpPr>
        <p:spPr/>
        <p:txBody>
          <a:bodyPr>
            <a:normAutofit/>
          </a:bodyPr>
          <a:lstStyle/>
          <a:p>
            <a:pPr marL="0" indent="0">
              <a:buNone/>
            </a:pPr>
            <a:endParaRPr lang="en-US" dirty="0"/>
          </a:p>
        </p:txBody>
      </p:sp>
    </p:spTree>
    <p:extLst>
      <p:ext uri="{BB962C8B-B14F-4D97-AF65-F5344CB8AC3E}">
        <p14:creationId xmlns:p14="http://schemas.microsoft.com/office/powerpoint/2010/main" val="4072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67" dirty="0"/>
              <a:t>Induced Magnetism</a:t>
            </a:r>
          </a:p>
          <a:p>
            <a:pPr lvl="1"/>
            <a:r>
              <a:rPr lang="en-US" sz="2667" dirty="0"/>
              <a:t>Usually the magnetic domains are randomly arranged.</a:t>
            </a:r>
          </a:p>
          <a:p>
            <a:pPr lvl="1"/>
            <a:r>
              <a:rPr lang="en-US" sz="2667" dirty="0"/>
              <a:t>When it is placed in a B-field, the domains that are aligned with the B-field grow larger and the orientation of other domains may rotate until they are aligned.</a:t>
            </a:r>
          </a:p>
          <a:p>
            <a:pPr lvl="1"/>
            <a:r>
              <a:rPr lang="en-US" sz="2667" dirty="0"/>
              <a:t>This gives the material an overall magnetism.</a:t>
            </a:r>
          </a:p>
        </p:txBody>
      </p:sp>
      <p:sp>
        <p:nvSpPr>
          <p:cNvPr id="3" name="Title 2"/>
          <p:cNvSpPr>
            <a:spLocks noGrp="1"/>
          </p:cNvSpPr>
          <p:nvPr>
            <p:ph type="title"/>
          </p:nvPr>
        </p:nvSpPr>
        <p:spPr/>
        <p:txBody>
          <a:bodyPr>
            <a:noAutofit/>
          </a:bodyPr>
          <a:lstStyle/>
          <a:p>
            <a:r>
              <a:rPr lang="en-US" sz="6000" dirty="0">
                <a:solidFill>
                  <a:srgbClr val="92D050"/>
                </a:solidFill>
              </a:rPr>
              <a:t>9</a:t>
            </a:r>
            <a:r>
              <a:rPr lang="en-US" sz="6000" dirty="0">
                <a:solidFill>
                  <a:srgbClr val="00B0F0"/>
                </a:solidFill>
              </a:rPr>
              <a:t>-0</a:t>
            </a:r>
            <a:r>
              <a:rPr lang="en-US" sz="6000" dirty="0"/>
              <a:t>1 M</a:t>
            </a:r>
            <a:r>
              <a:rPr lang="en-US" sz="6000" dirty="0">
                <a:solidFill>
                  <a:srgbClr val="C00000"/>
                </a:solidFill>
              </a:rPr>
              <a:t>a</a:t>
            </a:r>
            <a:r>
              <a:rPr lang="en-US" sz="6000" dirty="0">
                <a:solidFill>
                  <a:schemeClr val="tx2"/>
                </a:solidFill>
              </a:rPr>
              <a:t>g</a:t>
            </a:r>
            <a:r>
              <a:rPr lang="en-US" sz="6000" dirty="0">
                <a:solidFill>
                  <a:srgbClr val="00B050"/>
                </a:solidFill>
              </a:rPr>
              <a:t>n</a:t>
            </a:r>
            <a:r>
              <a:rPr lang="en-US" sz="6000" dirty="0">
                <a:solidFill>
                  <a:srgbClr val="FFC000"/>
                </a:solidFill>
              </a:rPr>
              <a:t>e</a:t>
            </a:r>
            <a:r>
              <a:rPr lang="en-US" sz="6000" dirty="0">
                <a:solidFill>
                  <a:srgbClr val="00B0F0"/>
                </a:solidFill>
              </a:rPr>
              <a:t>t</a:t>
            </a:r>
            <a:r>
              <a:rPr lang="en-US" sz="6000" dirty="0"/>
              <a:t>s </a:t>
            </a:r>
            <a:r>
              <a:rPr lang="en-US" sz="5400" dirty="0">
                <a:solidFill>
                  <a:srgbClr val="C00000"/>
                </a:solidFill>
              </a:rPr>
              <a:t>a</a:t>
            </a:r>
            <a:r>
              <a:rPr lang="en-US" sz="5400" dirty="0">
                <a:solidFill>
                  <a:srgbClr val="00B050"/>
                </a:solidFill>
              </a:rPr>
              <a:t>n</a:t>
            </a:r>
            <a:r>
              <a:rPr lang="en-US" sz="5400" dirty="0">
                <a:solidFill>
                  <a:srgbClr val="00B0F0"/>
                </a:solidFill>
              </a:rPr>
              <a:t>d</a:t>
            </a:r>
            <a:r>
              <a:rPr lang="en-US" sz="5400" dirty="0"/>
              <a:t> </a:t>
            </a:r>
            <a:r>
              <a:rPr lang="en-US" sz="5400" dirty="0">
                <a:solidFill>
                  <a:srgbClr val="FF0000"/>
                </a:solidFill>
              </a:rPr>
              <a:t>B</a:t>
            </a:r>
            <a:r>
              <a:rPr lang="en-US" sz="5400" dirty="0"/>
              <a:t>-</a:t>
            </a:r>
            <a:r>
              <a:rPr lang="en-US" sz="5400" dirty="0">
                <a:solidFill>
                  <a:srgbClr val="7030A0"/>
                </a:solidFill>
              </a:rPr>
              <a:t>F</a:t>
            </a:r>
            <a:r>
              <a:rPr lang="en-US" sz="5400" dirty="0"/>
              <a:t>i</a:t>
            </a:r>
            <a:r>
              <a:rPr lang="en-US" sz="5400" dirty="0">
                <a:solidFill>
                  <a:srgbClr val="FFC000"/>
                </a:solidFill>
              </a:rPr>
              <a:t>e</a:t>
            </a:r>
            <a:r>
              <a:rPr lang="en-US" sz="5400" dirty="0">
                <a:solidFill>
                  <a:srgbClr val="00B050"/>
                </a:solidFill>
              </a:rPr>
              <a:t>l</a:t>
            </a:r>
            <a:r>
              <a:rPr lang="en-US" sz="5400" dirty="0">
                <a:solidFill>
                  <a:srgbClr val="00B0F0"/>
                </a:solidFill>
              </a:rPr>
              <a:t>d</a:t>
            </a:r>
            <a:r>
              <a:rPr lang="en-US" sz="5400" dirty="0"/>
              <a:t>s</a:t>
            </a:r>
            <a:endParaRPr lang="en-US" dirty="0"/>
          </a:p>
        </p:txBody>
      </p:sp>
      <p:pic>
        <p:nvPicPr>
          <p:cNvPr id="4" name="Picture 3" descr="F21.41.jpg"/>
          <p:cNvPicPr>
            <a:picLocks noChangeAspect="1"/>
          </p:cNvPicPr>
          <p:nvPr/>
        </p:nvPicPr>
        <p:blipFill>
          <a:blip r:embed="rId3" cstate="print"/>
          <a:stretch>
            <a:fillRect/>
          </a:stretch>
        </p:blipFill>
        <p:spPr>
          <a:xfrm>
            <a:off x="1426112" y="4471216"/>
            <a:ext cx="9509110" cy="23867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847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6000" dirty="0">
                <a:solidFill>
                  <a:srgbClr val="92D050"/>
                </a:solidFill>
              </a:rPr>
              <a:t>9</a:t>
            </a:r>
            <a:r>
              <a:rPr lang="en-US" sz="6000" dirty="0">
                <a:solidFill>
                  <a:srgbClr val="00B0F0"/>
                </a:solidFill>
              </a:rPr>
              <a:t>-0</a:t>
            </a:r>
            <a:r>
              <a:rPr lang="en-US" sz="6000" dirty="0"/>
              <a:t>1 M</a:t>
            </a:r>
            <a:r>
              <a:rPr lang="en-US" sz="6000" dirty="0">
                <a:solidFill>
                  <a:srgbClr val="C00000"/>
                </a:solidFill>
              </a:rPr>
              <a:t>a</a:t>
            </a:r>
            <a:r>
              <a:rPr lang="en-US" sz="6000" dirty="0">
                <a:solidFill>
                  <a:schemeClr val="tx2"/>
                </a:solidFill>
              </a:rPr>
              <a:t>g</a:t>
            </a:r>
            <a:r>
              <a:rPr lang="en-US" sz="6000" dirty="0">
                <a:solidFill>
                  <a:srgbClr val="00B050"/>
                </a:solidFill>
              </a:rPr>
              <a:t>n</a:t>
            </a:r>
            <a:r>
              <a:rPr lang="en-US" sz="6000" dirty="0">
                <a:solidFill>
                  <a:srgbClr val="FFC000"/>
                </a:solidFill>
              </a:rPr>
              <a:t>e</a:t>
            </a:r>
            <a:r>
              <a:rPr lang="en-US" sz="6000" dirty="0">
                <a:solidFill>
                  <a:srgbClr val="00B0F0"/>
                </a:solidFill>
              </a:rPr>
              <a:t>t</a:t>
            </a:r>
            <a:r>
              <a:rPr lang="en-US" sz="6000" dirty="0"/>
              <a:t>s </a:t>
            </a:r>
            <a:r>
              <a:rPr lang="en-US" sz="5400" dirty="0">
                <a:solidFill>
                  <a:srgbClr val="C00000"/>
                </a:solidFill>
              </a:rPr>
              <a:t>a</a:t>
            </a:r>
            <a:r>
              <a:rPr lang="en-US" sz="5400" dirty="0">
                <a:solidFill>
                  <a:srgbClr val="00B050"/>
                </a:solidFill>
              </a:rPr>
              <a:t>n</a:t>
            </a:r>
            <a:r>
              <a:rPr lang="en-US" sz="5400" dirty="0">
                <a:solidFill>
                  <a:srgbClr val="00B0F0"/>
                </a:solidFill>
              </a:rPr>
              <a:t>d</a:t>
            </a:r>
            <a:r>
              <a:rPr lang="en-US" sz="5400" dirty="0"/>
              <a:t> </a:t>
            </a:r>
            <a:r>
              <a:rPr lang="en-US" sz="5400" dirty="0">
                <a:solidFill>
                  <a:srgbClr val="FF0000"/>
                </a:solidFill>
              </a:rPr>
              <a:t>B</a:t>
            </a:r>
            <a:r>
              <a:rPr lang="en-US" sz="5400" dirty="0"/>
              <a:t>-</a:t>
            </a:r>
            <a:r>
              <a:rPr lang="en-US" sz="5400" dirty="0">
                <a:solidFill>
                  <a:srgbClr val="7030A0"/>
                </a:solidFill>
              </a:rPr>
              <a:t>F</a:t>
            </a:r>
            <a:r>
              <a:rPr lang="en-US" sz="5400" dirty="0"/>
              <a:t>i</a:t>
            </a:r>
            <a:r>
              <a:rPr lang="en-US" sz="5400" dirty="0">
                <a:solidFill>
                  <a:srgbClr val="FFC000"/>
                </a:solidFill>
              </a:rPr>
              <a:t>e</a:t>
            </a:r>
            <a:r>
              <a:rPr lang="en-US" sz="5400" dirty="0">
                <a:solidFill>
                  <a:srgbClr val="00B050"/>
                </a:solidFill>
              </a:rPr>
              <a:t>l</a:t>
            </a:r>
            <a:r>
              <a:rPr lang="en-US" sz="5400" dirty="0">
                <a:solidFill>
                  <a:srgbClr val="00B0F0"/>
                </a:solidFill>
              </a:rPr>
              <a:t>d</a:t>
            </a:r>
            <a:r>
              <a:rPr lang="en-US" sz="5400" dirty="0"/>
              <a:t>s</a:t>
            </a:r>
            <a:endParaRPr lang="en-US" dirty="0"/>
          </a:p>
        </p:txBody>
      </p:sp>
      <p:sp>
        <p:nvSpPr>
          <p:cNvPr id="2" name="Content Placeholder 1"/>
          <p:cNvSpPr>
            <a:spLocks noGrp="1"/>
          </p:cNvSpPr>
          <p:nvPr>
            <p:ph sz="half" idx="1"/>
          </p:nvPr>
        </p:nvSpPr>
        <p:spPr/>
        <p:txBody>
          <a:bodyPr>
            <a:normAutofit/>
          </a:bodyPr>
          <a:lstStyle/>
          <a:p>
            <a:r>
              <a:rPr lang="en-US" sz="2400" dirty="0"/>
              <a:t>Around a magnet is a magnetic field (</a:t>
            </a:r>
            <a:r>
              <a:rPr lang="en-US" sz="2400" b="1" dirty="0"/>
              <a:t>B</a:t>
            </a:r>
            <a:r>
              <a:rPr lang="en-US" sz="2400" dirty="0"/>
              <a:t>-field)</a:t>
            </a:r>
          </a:p>
          <a:p>
            <a:pPr lvl="1"/>
            <a:r>
              <a:rPr lang="en-US" sz="2400" dirty="0"/>
              <a:t>At every point in space there is a magnetic force </a:t>
            </a:r>
          </a:p>
          <a:p>
            <a:pPr lvl="1"/>
            <a:r>
              <a:rPr lang="en-US" sz="2400" dirty="0"/>
              <a:t>Can be seen with a compass</a:t>
            </a:r>
          </a:p>
          <a:p>
            <a:pPr lvl="1"/>
            <a:r>
              <a:rPr lang="en-US" sz="2400" dirty="0"/>
              <a:t>Unit is Tesla (T)</a:t>
            </a:r>
          </a:p>
        </p:txBody>
      </p:sp>
      <p:sp>
        <p:nvSpPr>
          <p:cNvPr id="4" name="Content Placeholder 3"/>
          <p:cNvSpPr>
            <a:spLocks noGrp="1"/>
          </p:cNvSpPr>
          <p:nvPr>
            <p:ph sz="half" idx="2"/>
          </p:nvPr>
        </p:nvSpPr>
        <p:spPr/>
        <p:txBody>
          <a:bodyPr>
            <a:normAutofit/>
          </a:bodyPr>
          <a:lstStyle/>
          <a:p>
            <a:r>
              <a:rPr lang="en-US" sz="2400" dirty="0"/>
              <a:t>Magnetic fields can be visualized with field lines.</a:t>
            </a:r>
          </a:p>
          <a:p>
            <a:pPr lvl="1"/>
            <a:r>
              <a:rPr lang="en-US" sz="2400" dirty="0"/>
              <a:t>Start at N pole and end at S pole</a:t>
            </a:r>
          </a:p>
          <a:p>
            <a:pPr lvl="1"/>
            <a:r>
              <a:rPr lang="en-US" sz="2400" dirty="0"/>
              <a:t>The more lines in one area means stronger field</a:t>
            </a:r>
          </a:p>
          <a:p>
            <a:endParaRPr lang="en-US" sz="2400" dirty="0"/>
          </a:p>
        </p:txBody>
      </p:sp>
      <p:pic>
        <p:nvPicPr>
          <p:cNvPr id="1026" name="Picture 2" descr="F21.04a-c"/>
          <p:cNvPicPr>
            <a:picLocks noChangeAspect="1" noChangeArrowheads="1"/>
          </p:cNvPicPr>
          <p:nvPr/>
        </p:nvPicPr>
        <p:blipFill rotWithShape="1">
          <a:blip r:embed="rId3" cstate="print"/>
          <a:srcRect r="24979" b="39880"/>
          <a:stretch/>
        </p:blipFill>
        <p:spPr bwMode="auto">
          <a:xfrm>
            <a:off x="0" y="4123523"/>
            <a:ext cx="8765436" cy="2734477"/>
          </a:xfrm>
          <a:prstGeom prst="rect">
            <a:avLst/>
          </a:prstGeom>
          <a:noFill/>
        </p:spPr>
      </p:pic>
      <p:pic>
        <p:nvPicPr>
          <p:cNvPr id="5" name="Google Shape;101;p15" descr="Two bar magnets with magnetic field lines emanating from them in complete loops.">
            <a:extLst>
              <a:ext uri="{FF2B5EF4-FFF2-40B4-BE49-F238E27FC236}">
                <a16:creationId xmlns:a16="http://schemas.microsoft.com/office/drawing/2014/main" id="{BAEC4566-8200-E915-5DBB-974E299FB3CA}"/>
              </a:ext>
            </a:extLst>
          </p:cNvPr>
          <p:cNvPicPr preferRelativeResize="0">
            <a:picLocks noGrp="1"/>
          </p:cNvPicPr>
          <p:nvPr/>
        </p:nvPicPr>
        <p:blipFill rotWithShape="1">
          <a:blip r:embed="rId4">
            <a:alphaModFix/>
          </a:blip>
          <a:srcRect l="80" r="53296"/>
          <a:stretch/>
        </p:blipFill>
        <p:spPr>
          <a:xfrm>
            <a:off x="9317973" y="3357929"/>
            <a:ext cx="2874027" cy="3500071"/>
          </a:xfrm>
          <a:prstGeom prst="rect">
            <a:avLst/>
          </a:prstGeom>
          <a:noFill/>
          <a:ln>
            <a:noFill/>
          </a:ln>
        </p:spPr>
      </p:pic>
    </p:spTree>
    <p:extLst>
      <p:ext uri="{BB962C8B-B14F-4D97-AF65-F5344CB8AC3E}">
        <p14:creationId xmlns:p14="http://schemas.microsoft.com/office/powerpoint/2010/main" val="37372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1000" fill="hold"/>
                                        <p:tgtEl>
                                          <p:spTgt spid="1026"/>
                                        </p:tgtEl>
                                        <p:attrNameLst>
                                          <p:attrName>ppt_x</p:attrName>
                                        </p:attrNameLst>
                                      </p:cBhvr>
                                      <p:tavLst>
                                        <p:tav tm="0">
                                          <p:val>
                                            <p:strVal val="#ppt_x-.2"/>
                                          </p:val>
                                        </p:tav>
                                        <p:tav tm="100000">
                                          <p:val>
                                            <p:strVal val="#ppt_x"/>
                                          </p:val>
                                        </p:tav>
                                      </p:tavLst>
                                    </p:anim>
                                    <p:anim calcmode="lin" valueType="num">
                                      <p:cBhvr>
                                        <p:cTn id="33"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theme/theme1.xml><?xml version="1.0" encoding="utf-8"?>
<a:theme xmlns:a="http://schemas.openxmlformats.org/drawingml/2006/main" name="Magnetis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idge Magnets">
      <a:majorFont>
        <a:latin typeface="AlphaFridgeMagnets "/>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gnetism" id="{8353F74A-7973-4C33-B3DD-0BE6F3843570}" vid="{5242FDC7-60BC-4983-921D-E72E022B99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Magnetism</Template>
  <TotalTime>2644</TotalTime>
  <Words>5034</Words>
  <Application>Microsoft Office PowerPoint</Application>
  <PresentationFormat>Widescreen</PresentationFormat>
  <Paragraphs>620</Paragraphs>
  <Slides>75</Slides>
  <Notes>58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75</vt:i4>
      </vt:variant>
    </vt:vector>
  </HeadingPairs>
  <TitlesOfParts>
    <vt:vector size="86" baseType="lpstr">
      <vt:lpstr>AlphaFridgeMagnets </vt:lpstr>
      <vt:lpstr>Arial</vt:lpstr>
      <vt:lpstr>Calibri</vt:lpstr>
      <vt:lpstr>Cambria</vt:lpstr>
      <vt:lpstr>Cambria Math</vt:lpstr>
      <vt:lpstr>Comic Sans MS</vt:lpstr>
      <vt:lpstr>DingTrek</vt:lpstr>
      <vt:lpstr>Science</vt:lpstr>
      <vt:lpstr>Symbol</vt:lpstr>
      <vt:lpstr>Wingdings</vt:lpstr>
      <vt:lpstr>Magnetism</vt:lpstr>
      <vt:lpstr>MAGNETISM</vt:lpstr>
      <vt:lpstr>Credits</vt:lpstr>
      <vt:lpstr>9-01 Magnets and B-Fields</vt:lpstr>
      <vt:lpstr>9-01 Magnets and B-Fields</vt:lpstr>
      <vt:lpstr>9-01 Magnets and B-Fields</vt:lpstr>
      <vt:lpstr>9-01 Magnets and B-Fields</vt:lpstr>
      <vt:lpstr>9-01 Magnets and B-Fields</vt:lpstr>
      <vt:lpstr>9-01 Magnets and B-Fields</vt:lpstr>
      <vt:lpstr>9-01 Magnets and B-Fields</vt:lpstr>
      <vt:lpstr>9-01 Homework</vt:lpstr>
      <vt:lpstr>9-02 Magnetic Force on a Moving Charge</vt:lpstr>
      <vt:lpstr>9-02 Magnetic Force on a Moving Charge</vt:lpstr>
      <vt:lpstr>9-02 Magnetic Force on a Moving Charge</vt:lpstr>
      <vt:lpstr>9-02 Magnetic Force on a Moving Charge</vt:lpstr>
      <vt:lpstr>9-02 Magnetic Force on a Moving Charge</vt:lpstr>
      <vt:lpstr>9-02 Magnetic Force on a Moving Charge</vt:lpstr>
      <vt:lpstr>9-02 Homework</vt:lpstr>
      <vt:lpstr>9-03 Magnetic Force on Current-Carrying Wire</vt:lpstr>
      <vt:lpstr>9-03 Magnetic Force on Current-Carrying Wire</vt:lpstr>
      <vt:lpstr>9-03 Magnetic Force on Current-Carrying Wire</vt:lpstr>
      <vt:lpstr>9-03 Magnetic Force on Current-Carrying Wire</vt:lpstr>
      <vt:lpstr>9-03 Magnetic Force on Current-Carrying Wire</vt:lpstr>
      <vt:lpstr>9-03 Magnetic Force on Current-Carrying Wire</vt:lpstr>
      <vt:lpstr>9-03 Magnetic Force on Current-Carrying Wire</vt:lpstr>
      <vt:lpstr>9-03 Magnetic Force on Current-Carrying Wire</vt:lpstr>
      <vt:lpstr>9-03 Magnetic Force on Current-Carrying Wire</vt:lpstr>
      <vt:lpstr>9-03 Homework</vt:lpstr>
      <vt:lpstr>9-04 Magnetic Fields Produced by Currents</vt:lpstr>
      <vt:lpstr>9-04 Magnetic Fields Produced by Currents</vt:lpstr>
      <vt:lpstr>9-04 Magnetic Fields Produced by Currents</vt:lpstr>
      <vt:lpstr>9-04 Magnetic Fields Produced by Currents</vt:lpstr>
      <vt:lpstr>9-04 Magnetic Fields Produced by Currents</vt:lpstr>
      <vt:lpstr>9-04 Magnetic Fields Produced by Currents</vt:lpstr>
      <vt:lpstr>9-04 Magnetic Fields Produced by Currents</vt:lpstr>
      <vt:lpstr>9-04 Magnetic Fields Produced by Currents</vt:lpstr>
      <vt:lpstr>9-04 Homework</vt:lpstr>
      <vt:lpstr>9-05 Faraday’s Law of Induction and Lenz’s Law</vt:lpstr>
      <vt:lpstr>9-05 Faraday’s Law of Induction and Lenz’s Law</vt:lpstr>
      <vt:lpstr>9-05 Faraday’s Law of Induction and Lenz’s Law</vt:lpstr>
      <vt:lpstr>9-05 Faraday’s Law of Induction and Lenz’s Law</vt:lpstr>
      <vt:lpstr>9-05 Faraday’s Law of Induction and Lenz’s Law</vt:lpstr>
      <vt:lpstr>9-05 Faraday’s Law of Induction and Lenz’s Law</vt:lpstr>
      <vt:lpstr>9-05 Faraday’s Law of Induction and Lenz’s Law</vt:lpstr>
      <vt:lpstr>9-05 Faraday’s Law of Induction and Lenz’s Law</vt:lpstr>
      <vt:lpstr>9-05 Faraday’s Law of Induction and Lenz’s Law</vt:lpstr>
      <vt:lpstr>9-05 Faraday’s Law of Induction and Lenz’s Law</vt:lpstr>
      <vt:lpstr>9-05 Homework</vt:lpstr>
      <vt:lpstr>9-06 Motional emf and Magnetic Damping</vt:lpstr>
      <vt:lpstr>9-06 Motional emf and Magnetic Damping</vt:lpstr>
      <vt:lpstr>9-06 Motional emf and Magnetic Damping</vt:lpstr>
      <vt:lpstr>9-06 Motional emf and Magnetic Damping</vt:lpstr>
      <vt:lpstr>9-06 Motional emf and Magnetic Damping</vt:lpstr>
      <vt:lpstr>9-06 Motional emf and Magnetic Damping</vt:lpstr>
      <vt:lpstr>9-06 Motional emf and Magnetic Damping</vt:lpstr>
      <vt:lpstr>9-06 Motional emf and Magnetic Damping</vt:lpstr>
      <vt:lpstr>9-06 Homework</vt:lpstr>
      <vt:lpstr>9-07 Electric Generators and Back Emf</vt:lpstr>
      <vt:lpstr>9-07 Electric Generators and Back Emf</vt:lpstr>
      <vt:lpstr>9-07 Electric Generators and Back Emf</vt:lpstr>
      <vt:lpstr>9-07 Electric Generators and Back Emf</vt:lpstr>
      <vt:lpstr>9-07 Electric Generators and Back Emf</vt:lpstr>
      <vt:lpstr>9-07 Electric Generators and Back Emf</vt:lpstr>
      <vt:lpstr>9-07 Electric Generators and Back Emf</vt:lpstr>
      <vt:lpstr>9-07 Electric Generators and Back Emf</vt:lpstr>
      <vt:lpstr>9-07 Homework</vt:lpstr>
      <vt:lpstr>9-08 Transformers and Electrical Safety</vt:lpstr>
      <vt:lpstr>9-08 Transformers and Electrical Safety</vt:lpstr>
      <vt:lpstr>9-08 Transformers and Electrical Safety</vt:lpstr>
      <vt:lpstr>9-08 Transformers and Electrical Safety</vt:lpstr>
      <vt:lpstr>9-08 Transformers and Electrical Safety</vt:lpstr>
      <vt:lpstr>9-08 Transformers and Electrical Safety</vt:lpstr>
      <vt:lpstr>9-08 Transformers and Electrical Safety</vt:lpstr>
      <vt:lpstr>9-08 Transformers and Electrical Safety</vt:lpstr>
      <vt:lpstr>9-08 Transformers and Electrical Safety</vt:lpstr>
      <vt:lpstr>9-08 Homework</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26</cp:revision>
  <dcterms:created xsi:type="dcterms:W3CDTF">2024-02-21T21:23:30Z</dcterms:created>
  <dcterms:modified xsi:type="dcterms:W3CDTF">2024-07-31T15:06:29Z</dcterms:modified>
</cp:coreProperties>
</file>